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530" r:id="rId5"/>
    <p:sldId id="548" r:id="rId6"/>
    <p:sldId id="533" r:id="rId7"/>
    <p:sldId id="547" r:id="rId8"/>
    <p:sldId id="534" r:id="rId9"/>
    <p:sldId id="551" r:id="rId10"/>
    <p:sldId id="552" r:id="rId11"/>
    <p:sldId id="549" r:id="rId12"/>
    <p:sldId id="553" r:id="rId13"/>
    <p:sldId id="538" r:id="rId14"/>
    <p:sldId id="555" r:id="rId15"/>
    <p:sldId id="550" r:id="rId16"/>
    <p:sldId id="554" r:id="rId17"/>
    <p:sldId id="539" r:id="rId18"/>
    <p:sldId id="556" r:id="rId19"/>
    <p:sldId id="543" r:id="rId20"/>
    <p:sldId id="540" r:id="rId21"/>
    <p:sldId id="54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6F4"/>
    <a:srgbClr val="6A23F1"/>
    <a:srgbClr val="AA9FDA"/>
    <a:srgbClr val="8822EE"/>
    <a:srgbClr val="F01688"/>
    <a:srgbClr val="2F21F3"/>
    <a:srgbClr val="FEB52B"/>
    <a:srgbClr val="F01689"/>
    <a:srgbClr val="6F22E3"/>
    <a:srgbClr val="E21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D72D0-AFBC-4F19-8EF0-31E2F5A6FF8C}" v="919" dt="2024-02-04T06:20:58.225"/>
    <p1510:client id="{270A1FE1-F338-446A-BDC9-628C8D4B8B2C}" v="3" dt="2024-02-04T07:54:10.121"/>
    <p1510:client id="{8493333E-098A-4F62-99DF-5B13B1C495A8}" v="5" dt="2024-02-04T06:37:44.368"/>
    <p1510:client id="{A3B0DC3F-D4F9-4A02-824C-C2DBF2DB5027}" v="2591" dt="2024-02-04T08:21:29.134"/>
    <p1510:client id="{F7343718-DDD2-4F62-8953-01F4F05FDD5D}" v="9" dt="2024-02-04T07:52:54.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7" autoAdjust="0"/>
    <p:restoredTop sz="94417" autoAdjust="0"/>
  </p:normalViewPr>
  <p:slideViewPr>
    <p:cSldViewPr snapToGrid="0">
      <p:cViewPr varScale="1">
        <p:scale>
          <a:sx n="84" d="100"/>
          <a:sy n="84" d="100"/>
        </p:scale>
        <p:origin x="47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B7C953-A3BD-4F76-A345-48E00C48BE90}"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416E0027-8C60-4E65-8085-5B68070DA5C6}">
      <dgm:prSet/>
      <dgm:spPr/>
      <dgm:t>
        <a:bodyPr/>
        <a:lstStyle/>
        <a:p>
          <a:r>
            <a:rPr lang="en-US" b="1" i="1" dirty="0">
              <a:latin typeface="3ds Condensed Light" panose="02000503020000020004" pitchFamily="2" charset="0"/>
            </a:rPr>
            <a:t>By reducing weight of the vehicle</a:t>
          </a:r>
          <a:r>
            <a:rPr lang="en-US" b="0" dirty="0">
              <a:latin typeface="3ds Condensed Light" panose="02000503020000020004" pitchFamily="2" charset="0"/>
            </a:rPr>
            <a:t> by increasing the use of lightweight plastic parts for the tank body , below the seat area, etc.</a:t>
          </a:r>
          <a:endParaRPr lang="en-US" dirty="0">
            <a:latin typeface="3ds Condensed Light" panose="02000503020000020004" pitchFamily="2" charset="0"/>
          </a:endParaRPr>
        </a:p>
      </dgm:t>
    </dgm:pt>
    <dgm:pt modelId="{7E46611E-4268-4179-A682-5D3E1AF4AE91}" type="parTrans" cxnId="{F4004B34-2B8D-40D9-BD6A-AD8FE6F87BA5}">
      <dgm:prSet/>
      <dgm:spPr/>
      <dgm:t>
        <a:bodyPr/>
        <a:lstStyle/>
        <a:p>
          <a:endParaRPr lang="en-US"/>
        </a:p>
      </dgm:t>
    </dgm:pt>
    <dgm:pt modelId="{C253A6AD-F60F-4535-B643-7842ABE8AE25}" type="sibTrans" cxnId="{F4004B34-2B8D-40D9-BD6A-AD8FE6F87BA5}">
      <dgm:prSet/>
      <dgm:spPr/>
      <dgm:t>
        <a:bodyPr/>
        <a:lstStyle/>
        <a:p>
          <a:endParaRPr lang="en-US"/>
        </a:p>
      </dgm:t>
    </dgm:pt>
    <dgm:pt modelId="{CD1AD53A-3121-4469-90E8-BC4C97D3D3C8}">
      <dgm:prSet/>
      <dgm:spPr/>
      <dgm:t>
        <a:bodyPr/>
        <a:lstStyle/>
        <a:p>
          <a:r>
            <a:rPr lang="en-US" b="0" dirty="0">
              <a:latin typeface="3ds Condensed Light" panose="02000503020000020004" pitchFamily="2" charset="0"/>
            </a:rPr>
            <a:t>By introducing</a:t>
          </a:r>
          <a:r>
            <a:rPr lang="en-US" b="1" i="1" dirty="0">
              <a:latin typeface="3ds Condensed Light" panose="02000503020000020004" pitchFamily="2" charset="0"/>
            </a:rPr>
            <a:t> features like power saving to limit rpm of</a:t>
          </a:r>
          <a:r>
            <a:rPr lang="en-US" b="0" dirty="0">
              <a:latin typeface="3ds Condensed Light" panose="02000503020000020004" pitchFamily="2" charset="0"/>
            </a:rPr>
            <a:t> the motor once power levels reach below a certain value using electronic components by reducing power input to the motor. </a:t>
          </a:r>
          <a:endParaRPr lang="en-US" dirty="0">
            <a:latin typeface="3ds Condensed Light" panose="02000503020000020004" pitchFamily="2" charset="0"/>
          </a:endParaRPr>
        </a:p>
      </dgm:t>
    </dgm:pt>
    <dgm:pt modelId="{A7A7D120-1A08-471C-932B-F737C3304D71}" type="parTrans" cxnId="{FE993E0F-CA99-46F3-953D-BEBB5AF1C918}">
      <dgm:prSet/>
      <dgm:spPr/>
      <dgm:t>
        <a:bodyPr/>
        <a:lstStyle/>
        <a:p>
          <a:endParaRPr lang="en-US"/>
        </a:p>
      </dgm:t>
    </dgm:pt>
    <dgm:pt modelId="{69BDE324-E863-442B-AE28-B96BFB721C49}" type="sibTrans" cxnId="{FE993E0F-CA99-46F3-953D-BEBB5AF1C918}">
      <dgm:prSet/>
      <dgm:spPr/>
      <dgm:t>
        <a:bodyPr/>
        <a:lstStyle/>
        <a:p>
          <a:endParaRPr lang="en-US"/>
        </a:p>
      </dgm:t>
    </dgm:pt>
    <dgm:pt modelId="{E8133427-6A9C-4CBD-A3F0-5EABD68C2DB1}" type="pres">
      <dgm:prSet presAssocID="{F2B7C953-A3BD-4F76-A345-48E00C48BE90}" presName="hierChild1" presStyleCnt="0">
        <dgm:presLayoutVars>
          <dgm:chPref val="1"/>
          <dgm:dir/>
          <dgm:animOne val="branch"/>
          <dgm:animLvl val="lvl"/>
          <dgm:resizeHandles/>
        </dgm:presLayoutVars>
      </dgm:prSet>
      <dgm:spPr/>
    </dgm:pt>
    <dgm:pt modelId="{9D082D77-4587-4B27-ACAC-592E60B81791}" type="pres">
      <dgm:prSet presAssocID="{416E0027-8C60-4E65-8085-5B68070DA5C6}" presName="hierRoot1" presStyleCnt="0"/>
      <dgm:spPr/>
    </dgm:pt>
    <dgm:pt modelId="{A67DB0B5-0FED-40F2-A199-E59CC6605F8A}" type="pres">
      <dgm:prSet presAssocID="{416E0027-8C60-4E65-8085-5B68070DA5C6}" presName="composite" presStyleCnt="0"/>
      <dgm:spPr/>
    </dgm:pt>
    <dgm:pt modelId="{72CA368D-39A8-4895-AAA7-69B6314D7C01}" type="pres">
      <dgm:prSet presAssocID="{416E0027-8C60-4E65-8085-5B68070DA5C6}" presName="background" presStyleLbl="node0" presStyleIdx="0" presStyleCnt="2"/>
      <dgm:spPr>
        <a:gradFill flip="none" rotWithShape="0">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0" scaled="1"/>
          <a:tileRect/>
        </a:gradFill>
      </dgm:spPr>
    </dgm:pt>
    <dgm:pt modelId="{459B2E9E-D356-434A-AFC8-71734348DC3F}" type="pres">
      <dgm:prSet presAssocID="{416E0027-8C60-4E65-8085-5B68070DA5C6}" presName="text" presStyleLbl="fgAcc0" presStyleIdx="0" presStyleCnt="2">
        <dgm:presLayoutVars>
          <dgm:chPref val="3"/>
        </dgm:presLayoutVars>
      </dgm:prSet>
      <dgm:spPr/>
    </dgm:pt>
    <dgm:pt modelId="{C975EA7A-A0CD-4409-B39C-EDEBDE6080C0}" type="pres">
      <dgm:prSet presAssocID="{416E0027-8C60-4E65-8085-5B68070DA5C6}" presName="hierChild2" presStyleCnt="0"/>
      <dgm:spPr/>
    </dgm:pt>
    <dgm:pt modelId="{FD3A3D8D-62A5-4A71-8F1A-7BE8B7096991}" type="pres">
      <dgm:prSet presAssocID="{CD1AD53A-3121-4469-90E8-BC4C97D3D3C8}" presName="hierRoot1" presStyleCnt="0"/>
      <dgm:spPr/>
    </dgm:pt>
    <dgm:pt modelId="{9DA59B9C-DCD3-4185-A015-8AE72090777E}" type="pres">
      <dgm:prSet presAssocID="{CD1AD53A-3121-4469-90E8-BC4C97D3D3C8}" presName="composite" presStyleCnt="0"/>
      <dgm:spPr/>
    </dgm:pt>
    <dgm:pt modelId="{840C607C-0709-40B0-83E6-B0FA63321545}" type="pres">
      <dgm:prSet presAssocID="{CD1AD53A-3121-4469-90E8-BC4C97D3D3C8}" presName="background" presStyleLbl="node0" presStyleIdx="1" presStyleCnt="2"/>
      <dgm:spPr>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0" scaled="1"/>
          <a:tileRect/>
        </a:gradFill>
      </dgm:spPr>
    </dgm:pt>
    <dgm:pt modelId="{F292656E-3EF9-49DE-9990-6F70800B694D}" type="pres">
      <dgm:prSet presAssocID="{CD1AD53A-3121-4469-90E8-BC4C97D3D3C8}" presName="text" presStyleLbl="fgAcc0" presStyleIdx="1" presStyleCnt="2">
        <dgm:presLayoutVars>
          <dgm:chPref val="3"/>
        </dgm:presLayoutVars>
      </dgm:prSet>
      <dgm:spPr/>
    </dgm:pt>
    <dgm:pt modelId="{7C215ECD-D758-4D14-B455-B1C89204E144}" type="pres">
      <dgm:prSet presAssocID="{CD1AD53A-3121-4469-90E8-BC4C97D3D3C8}" presName="hierChild2" presStyleCnt="0"/>
      <dgm:spPr/>
    </dgm:pt>
  </dgm:ptLst>
  <dgm:cxnLst>
    <dgm:cxn modelId="{B22AF106-411E-4161-B7B6-F7CDEF7DF45C}" type="presOf" srcId="{F2B7C953-A3BD-4F76-A345-48E00C48BE90}" destId="{E8133427-6A9C-4CBD-A3F0-5EABD68C2DB1}" srcOrd="0" destOrd="0" presId="urn:microsoft.com/office/officeart/2005/8/layout/hierarchy1"/>
    <dgm:cxn modelId="{FE993E0F-CA99-46F3-953D-BEBB5AF1C918}" srcId="{F2B7C953-A3BD-4F76-A345-48E00C48BE90}" destId="{CD1AD53A-3121-4469-90E8-BC4C97D3D3C8}" srcOrd="1" destOrd="0" parTransId="{A7A7D120-1A08-471C-932B-F737C3304D71}" sibTransId="{69BDE324-E863-442B-AE28-B96BFB721C49}"/>
    <dgm:cxn modelId="{F4004B34-2B8D-40D9-BD6A-AD8FE6F87BA5}" srcId="{F2B7C953-A3BD-4F76-A345-48E00C48BE90}" destId="{416E0027-8C60-4E65-8085-5B68070DA5C6}" srcOrd="0" destOrd="0" parTransId="{7E46611E-4268-4179-A682-5D3E1AF4AE91}" sibTransId="{C253A6AD-F60F-4535-B643-7842ABE8AE25}"/>
    <dgm:cxn modelId="{E1019C5A-718F-4741-B4DD-81A924312C30}" type="presOf" srcId="{CD1AD53A-3121-4469-90E8-BC4C97D3D3C8}" destId="{F292656E-3EF9-49DE-9990-6F70800B694D}" srcOrd="0" destOrd="0" presId="urn:microsoft.com/office/officeart/2005/8/layout/hierarchy1"/>
    <dgm:cxn modelId="{FFCCF88E-FB97-4B87-9DE4-37D9D4F9427D}" type="presOf" srcId="{416E0027-8C60-4E65-8085-5B68070DA5C6}" destId="{459B2E9E-D356-434A-AFC8-71734348DC3F}" srcOrd="0" destOrd="0" presId="urn:microsoft.com/office/officeart/2005/8/layout/hierarchy1"/>
    <dgm:cxn modelId="{B2F00FB0-C400-4FE7-AFAB-B7A7B79322E6}" type="presParOf" srcId="{E8133427-6A9C-4CBD-A3F0-5EABD68C2DB1}" destId="{9D082D77-4587-4B27-ACAC-592E60B81791}" srcOrd="0" destOrd="0" presId="urn:microsoft.com/office/officeart/2005/8/layout/hierarchy1"/>
    <dgm:cxn modelId="{8EE80AF3-988A-4A9A-8CAF-274E184E3F70}" type="presParOf" srcId="{9D082D77-4587-4B27-ACAC-592E60B81791}" destId="{A67DB0B5-0FED-40F2-A199-E59CC6605F8A}" srcOrd="0" destOrd="0" presId="urn:microsoft.com/office/officeart/2005/8/layout/hierarchy1"/>
    <dgm:cxn modelId="{8DBC7E32-6F14-4CFD-8131-2A143671DC21}" type="presParOf" srcId="{A67DB0B5-0FED-40F2-A199-E59CC6605F8A}" destId="{72CA368D-39A8-4895-AAA7-69B6314D7C01}" srcOrd="0" destOrd="0" presId="urn:microsoft.com/office/officeart/2005/8/layout/hierarchy1"/>
    <dgm:cxn modelId="{DAD6E0F6-4881-4805-A87A-AA3166A03705}" type="presParOf" srcId="{A67DB0B5-0FED-40F2-A199-E59CC6605F8A}" destId="{459B2E9E-D356-434A-AFC8-71734348DC3F}" srcOrd="1" destOrd="0" presId="urn:microsoft.com/office/officeart/2005/8/layout/hierarchy1"/>
    <dgm:cxn modelId="{6E981448-6D78-4F12-A334-437364E15522}" type="presParOf" srcId="{9D082D77-4587-4B27-ACAC-592E60B81791}" destId="{C975EA7A-A0CD-4409-B39C-EDEBDE6080C0}" srcOrd="1" destOrd="0" presId="urn:microsoft.com/office/officeart/2005/8/layout/hierarchy1"/>
    <dgm:cxn modelId="{B7F158E2-E5FC-4C2E-B0CC-344FA6BE5C64}" type="presParOf" srcId="{E8133427-6A9C-4CBD-A3F0-5EABD68C2DB1}" destId="{FD3A3D8D-62A5-4A71-8F1A-7BE8B7096991}" srcOrd="1" destOrd="0" presId="urn:microsoft.com/office/officeart/2005/8/layout/hierarchy1"/>
    <dgm:cxn modelId="{6B392309-9BDF-48E8-A4AE-8435D11CC95F}" type="presParOf" srcId="{FD3A3D8D-62A5-4A71-8F1A-7BE8B7096991}" destId="{9DA59B9C-DCD3-4185-A015-8AE72090777E}" srcOrd="0" destOrd="0" presId="urn:microsoft.com/office/officeart/2005/8/layout/hierarchy1"/>
    <dgm:cxn modelId="{B5767A29-E33E-44B7-B8D3-BC101FCEDBDD}" type="presParOf" srcId="{9DA59B9C-DCD3-4185-A015-8AE72090777E}" destId="{840C607C-0709-40B0-83E6-B0FA63321545}" srcOrd="0" destOrd="0" presId="urn:microsoft.com/office/officeart/2005/8/layout/hierarchy1"/>
    <dgm:cxn modelId="{5026A374-DC25-41CD-9024-96BA3919C3E9}" type="presParOf" srcId="{9DA59B9C-DCD3-4185-A015-8AE72090777E}" destId="{F292656E-3EF9-49DE-9990-6F70800B694D}" srcOrd="1" destOrd="0" presId="urn:microsoft.com/office/officeart/2005/8/layout/hierarchy1"/>
    <dgm:cxn modelId="{8D1199D6-0DE0-418B-9F27-615CFE368B7E}" type="presParOf" srcId="{FD3A3D8D-62A5-4A71-8F1A-7BE8B7096991}" destId="{7C215ECD-D758-4D14-B455-B1C89204E14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A368D-39A8-4895-AAA7-69B6314D7C01}">
      <dsp:nvSpPr>
        <dsp:cNvPr id="0" name=""/>
        <dsp:cNvSpPr/>
      </dsp:nvSpPr>
      <dsp:spPr>
        <a:xfrm>
          <a:off x="1261" y="134632"/>
          <a:ext cx="4427227" cy="2811289"/>
        </a:xfrm>
        <a:prstGeom prst="roundRect">
          <a:avLst>
            <a:gd name="adj" fmla="val 10000"/>
          </a:avLst>
        </a:prstGeom>
        <a:gradFill flip="none" rotWithShape="0">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0" scaled="1"/>
          <a:tileRect/>
        </a:gra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59B2E9E-D356-434A-AFC8-71734348DC3F}">
      <dsp:nvSpPr>
        <dsp:cNvPr id="0" name=""/>
        <dsp:cNvSpPr/>
      </dsp:nvSpPr>
      <dsp:spPr>
        <a:xfrm>
          <a:off x="493175" y="601950"/>
          <a:ext cx="4427227" cy="28112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i="1" kern="1200" dirty="0">
              <a:latin typeface="3ds Condensed Light" panose="02000503020000020004" pitchFamily="2" charset="0"/>
            </a:rPr>
            <a:t>By reducing weight of the vehicle</a:t>
          </a:r>
          <a:r>
            <a:rPr lang="en-US" sz="2500" b="0" kern="1200" dirty="0">
              <a:latin typeface="3ds Condensed Light" panose="02000503020000020004" pitchFamily="2" charset="0"/>
            </a:rPr>
            <a:t> by increasing the use of lightweight plastic parts for the tank body , below the seat area, etc.</a:t>
          </a:r>
          <a:endParaRPr lang="en-US" sz="2500" kern="1200" dirty="0">
            <a:latin typeface="3ds Condensed Light" panose="02000503020000020004" pitchFamily="2" charset="0"/>
          </a:endParaRPr>
        </a:p>
      </dsp:txBody>
      <dsp:txXfrm>
        <a:off x="575515" y="684290"/>
        <a:ext cx="4262547" cy="2646609"/>
      </dsp:txXfrm>
    </dsp:sp>
    <dsp:sp modelId="{840C607C-0709-40B0-83E6-B0FA63321545}">
      <dsp:nvSpPr>
        <dsp:cNvPr id="0" name=""/>
        <dsp:cNvSpPr/>
      </dsp:nvSpPr>
      <dsp:spPr>
        <a:xfrm>
          <a:off x="5412317" y="134632"/>
          <a:ext cx="4427227" cy="2811289"/>
        </a:xfrm>
        <a:prstGeom prst="roundRect">
          <a:avLst>
            <a:gd name="adj" fmla="val 10000"/>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0" scaled="1"/>
          <a:tileRect/>
        </a:gra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292656E-3EF9-49DE-9990-6F70800B694D}">
      <dsp:nvSpPr>
        <dsp:cNvPr id="0" name=""/>
        <dsp:cNvSpPr/>
      </dsp:nvSpPr>
      <dsp:spPr>
        <a:xfrm>
          <a:off x="5904231" y="601950"/>
          <a:ext cx="4427227" cy="28112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kern="1200" dirty="0">
              <a:latin typeface="3ds Condensed Light" panose="02000503020000020004" pitchFamily="2" charset="0"/>
            </a:rPr>
            <a:t>By introducing</a:t>
          </a:r>
          <a:r>
            <a:rPr lang="en-US" sz="2500" b="1" i="1" kern="1200" dirty="0">
              <a:latin typeface="3ds Condensed Light" panose="02000503020000020004" pitchFamily="2" charset="0"/>
            </a:rPr>
            <a:t> features like power saving to limit rpm of</a:t>
          </a:r>
          <a:r>
            <a:rPr lang="en-US" sz="2500" b="0" kern="1200" dirty="0">
              <a:latin typeface="3ds Condensed Light" panose="02000503020000020004" pitchFamily="2" charset="0"/>
            </a:rPr>
            <a:t> the motor once power levels reach below a certain value using electronic components by reducing power input to the motor. </a:t>
          </a:r>
          <a:endParaRPr lang="en-US" sz="2500" kern="1200" dirty="0">
            <a:latin typeface="3ds Condensed Light" panose="02000503020000020004" pitchFamily="2" charset="0"/>
          </a:endParaRPr>
        </a:p>
      </dsp:txBody>
      <dsp:txXfrm>
        <a:off x="5986571" y="684290"/>
        <a:ext cx="4262547" cy="26466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C058E0-0852-DB43-83D6-BD76659FF1D8}" type="slidenum">
              <a:rPr lang="en-US" smtClean="0"/>
              <a:t>9</a:t>
            </a:fld>
            <a:endParaRPr lang="en-US" dirty="0"/>
          </a:p>
        </p:txBody>
      </p:sp>
    </p:spTree>
    <p:extLst>
      <p:ext uri="{BB962C8B-B14F-4D97-AF65-F5344CB8AC3E}">
        <p14:creationId xmlns:p14="http://schemas.microsoft.com/office/powerpoint/2010/main" val="2892870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503394264"/>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GB"/>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GB"/>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GB"/>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GB"/>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GB"/>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GB"/>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GB"/>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GB"/>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GB"/>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GB"/>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GB"/>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GB"/>
              <a:t>Click icon to add picture</a:t>
            </a:r>
            <a:endParaRPr lang="en-US" dirty="0"/>
          </a:p>
        </p:txBody>
      </p:sp>
    </p:spTree>
    <p:extLst>
      <p:ext uri="{BB962C8B-B14F-4D97-AF65-F5344CB8AC3E}">
        <p14:creationId xmlns:p14="http://schemas.microsoft.com/office/powerpoint/2010/main" val="3784201115"/>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GB"/>
              <a:t>Click to edit Master title style</a:t>
            </a:r>
            <a:endParaRPr lang="en-US"/>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GB"/>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GB"/>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GB"/>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GB"/>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GB"/>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GB"/>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GB"/>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GB"/>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GB"/>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GB"/>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GB"/>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GB"/>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GB"/>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GB"/>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GB"/>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GB"/>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GB"/>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GB"/>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GB"/>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GB"/>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GB"/>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GB"/>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GB"/>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GB"/>
              <a:t>Click to edit Master text styles</a:t>
            </a:r>
          </a:p>
        </p:txBody>
      </p:sp>
    </p:spTree>
    <p:extLst>
      <p:ext uri="{BB962C8B-B14F-4D97-AF65-F5344CB8AC3E}">
        <p14:creationId xmlns:p14="http://schemas.microsoft.com/office/powerpoint/2010/main" val="6345825"/>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963167423"/>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GB"/>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GB"/>
              <a:t>Click to edit Master title style</a:t>
            </a:r>
            <a:endParaRPr lang="en-US"/>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GB"/>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GB"/>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GB"/>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GB"/>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GB"/>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GB"/>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GB"/>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GB"/>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GB"/>
              <a:t>Click to edit Master text styles</a:t>
            </a:r>
          </a:p>
        </p:txBody>
      </p:sp>
    </p:spTree>
    <p:extLst>
      <p:ext uri="{BB962C8B-B14F-4D97-AF65-F5344CB8AC3E}">
        <p14:creationId xmlns:p14="http://schemas.microsoft.com/office/powerpoint/2010/main" val="966900225"/>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GB"/>
              <a:t>Click to edit Master title style</a:t>
            </a:r>
            <a:endParaRPr lang="en-US"/>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GB"/>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GB"/>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GB"/>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GB"/>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GB"/>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GB"/>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GB"/>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GB"/>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GB"/>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GB"/>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GB"/>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GB"/>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GB"/>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GB"/>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GB"/>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GB"/>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GB"/>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GB"/>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GB"/>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GB"/>
              <a:t>Click to edit Master text styles</a:t>
            </a:r>
          </a:p>
        </p:txBody>
      </p:sp>
    </p:spTree>
    <p:extLst>
      <p:ext uri="{BB962C8B-B14F-4D97-AF65-F5344CB8AC3E}">
        <p14:creationId xmlns:p14="http://schemas.microsoft.com/office/powerpoint/2010/main" val="1290831991"/>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6.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dirty="0"/>
              <a:t>Empowering Sustainable Mobility</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dirty="0">
                <a:latin typeface="3ds Condensed Light" panose="02000503020000020004" pitchFamily="2" charset="0"/>
              </a:rPr>
              <a:t>“Addressing Range Anxiety in Electric Vehicles by charging of EVs without compromising styling”</a:t>
            </a:r>
          </a:p>
        </p:txBody>
      </p:sp>
    </p:spTree>
    <p:extLst>
      <p:ext uri="{BB962C8B-B14F-4D97-AF65-F5344CB8AC3E}">
        <p14:creationId xmlns:p14="http://schemas.microsoft.com/office/powerpoint/2010/main" val="1723491119"/>
      </p:ext>
    </p:extLst>
  </p:cSld>
  <p:clrMapOvr>
    <a:masterClrMapping/>
  </p:clrMapOvr>
  <mc:AlternateContent xmlns:mc="http://schemas.openxmlformats.org/markup-compatibility/2006">
    <mc:Choice xmlns:p14="http://schemas.microsoft.com/office/powerpoint/2010/main" Requires="p14">
      <p:transition spd="slow" p14:dur="1400" advTm="5080">
        <p14:ripple/>
      </p:transition>
    </mc:Choice>
    <mc:Fallback>
      <p:transition spd="slow" advTm="508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845820" y="875647"/>
            <a:ext cx="10881360" cy="1069848"/>
          </a:xfrm>
        </p:spPr>
        <p:txBody>
          <a:bodyPr anchor="b">
            <a:normAutofit/>
          </a:bodyPr>
          <a:lstStyle/>
          <a:p>
            <a:r>
              <a:rPr lang="en-US"/>
              <a:t>OPTIMIZING DESIGN</a:t>
            </a:r>
          </a:p>
        </p:txBody>
      </p:sp>
      <p:graphicFrame>
        <p:nvGraphicFramePr>
          <p:cNvPr id="19" name="Text Placeholder 2">
            <a:extLst>
              <a:ext uri="{FF2B5EF4-FFF2-40B4-BE49-F238E27FC236}">
                <a16:creationId xmlns:a16="http://schemas.microsoft.com/office/drawing/2014/main" id="{8F5F9592-7BB5-A643-D0A7-6D35BF0E85A6}"/>
              </a:ext>
            </a:extLst>
          </p:cNvPr>
          <p:cNvGraphicFramePr/>
          <p:nvPr>
            <p:extLst>
              <p:ext uri="{D42A27DB-BD31-4B8C-83A1-F6EECF244321}">
                <p14:modId xmlns:p14="http://schemas.microsoft.com/office/powerpoint/2010/main" val="3365756886"/>
              </p:ext>
            </p:extLst>
          </p:nvPr>
        </p:nvGraphicFramePr>
        <p:xfrm>
          <a:off x="1014984" y="2212848"/>
          <a:ext cx="10332720" cy="3547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Footer Placeholder 3">
            <a:extLst>
              <a:ext uri="{FF2B5EF4-FFF2-40B4-BE49-F238E27FC236}">
                <a16:creationId xmlns:a16="http://schemas.microsoft.com/office/drawing/2014/main" id="{8F196FC8-26A8-4F80-722B-033F770AC61D}"/>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765210901"/>
      </p:ext>
    </p:extLst>
  </p:cSld>
  <p:clrMapOvr>
    <a:masterClrMapping/>
  </p:clrMapOvr>
  <mc:AlternateContent xmlns:mc="http://schemas.openxmlformats.org/markup-compatibility/2006">
    <mc:Choice xmlns:p14="http://schemas.microsoft.com/office/powerpoint/2010/main" Requires="p14">
      <p:transition spd="slow" p14:dur="1400" advTm="7816">
        <p14:ripple/>
      </p:transition>
    </mc:Choice>
    <mc:Fallback>
      <p:transition spd="slow" advTm="781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95F74-2ED4-7707-D975-14982DE50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E7A16-9622-D589-7BC3-16AFE94C5381}"/>
              </a:ext>
            </a:extLst>
          </p:cNvPr>
          <p:cNvSpPr>
            <a:spLocks noGrp="1"/>
          </p:cNvSpPr>
          <p:nvPr>
            <p:ph type="title"/>
          </p:nvPr>
        </p:nvSpPr>
        <p:spPr>
          <a:xfrm>
            <a:off x="5628132" y="1188286"/>
            <a:ext cx="6422136" cy="1069848"/>
          </a:xfrm>
        </p:spPr>
        <p:txBody>
          <a:bodyPr anchor="b">
            <a:normAutofit/>
          </a:bodyPr>
          <a:lstStyle/>
          <a:p>
            <a:r>
              <a:rPr lang="en-US" dirty="0"/>
              <a:t>OPTIMIZING DESIGN</a:t>
            </a:r>
          </a:p>
        </p:txBody>
      </p:sp>
      <p:sp>
        <p:nvSpPr>
          <p:cNvPr id="3" name="Text Placeholder 2">
            <a:extLst>
              <a:ext uri="{FF2B5EF4-FFF2-40B4-BE49-F238E27FC236}">
                <a16:creationId xmlns:a16="http://schemas.microsoft.com/office/drawing/2014/main" id="{5B32FB27-A559-949A-8A07-FD2C5E70C531}"/>
              </a:ext>
            </a:extLst>
          </p:cNvPr>
          <p:cNvSpPr>
            <a:spLocks noGrp="1"/>
          </p:cNvSpPr>
          <p:nvPr>
            <p:ph idx="1"/>
          </p:nvPr>
        </p:nvSpPr>
        <p:spPr>
          <a:xfrm>
            <a:off x="5291764" y="2637390"/>
            <a:ext cx="6422136" cy="3282696"/>
          </a:xfrm>
        </p:spPr>
        <p:txBody>
          <a:bodyPr>
            <a:normAutofit/>
          </a:bodyPr>
          <a:lstStyle/>
          <a:p>
            <a:pPr marL="342900" indent="-342900">
              <a:lnSpc>
                <a:spcPct val="140000"/>
              </a:lnSpc>
              <a:buChar char="•"/>
            </a:pPr>
            <a:r>
              <a:rPr lang="en-US" i="1" dirty="0">
                <a:latin typeface="3ds Condensed Light" panose="02000503020000020004" pitchFamily="2" charset="0"/>
              </a:rPr>
              <a:t>By using more aerodynamic design</a:t>
            </a:r>
            <a:r>
              <a:rPr lang="en-US" b="0" dirty="0">
                <a:latin typeface="3ds Condensed Light" panose="02000503020000020004" pitchFamily="2" charset="0"/>
              </a:rPr>
              <a:t> to reduce drag coefficient and thereby reducing load on the motor and thus achieving lower power consumption.</a:t>
            </a:r>
          </a:p>
          <a:p>
            <a:pPr marL="342900" indent="-342900">
              <a:lnSpc>
                <a:spcPct val="140000"/>
              </a:lnSpc>
              <a:buChar char="•"/>
            </a:pPr>
            <a:r>
              <a:rPr lang="en-US" b="0" dirty="0">
                <a:latin typeface="3ds Condensed Light" panose="02000503020000020004" pitchFamily="2" charset="0"/>
              </a:rPr>
              <a:t>Design and optimization of a hybrid battery thermal management system for electric vehicles based on a surrogate model.</a:t>
            </a:r>
          </a:p>
        </p:txBody>
      </p:sp>
      <p:pic>
        <p:nvPicPr>
          <p:cNvPr id="5" name="Picture 4" descr="A magnifying glass over a computer&#10;&#10;Description automatically generated">
            <a:extLst>
              <a:ext uri="{FF2B5EF4-FFF2-40B4-BE49-F238E27FC236}">
                <a16:creationId xmlns:a16="http://schemas.microsoft.com/office/drawing/2014/main" id="{C3E0DBF1-1373-2CEE-283E-8BBC87CC030F}"/>
              </a:ext>
            </a:extLst>
          </p:cNvPr>
          <p:cNvPicPr>
            <a:picLocks noChangeAspect="1"/>
          </p:cNvPicPr>
          <p:nvPr/>
        </p:nvPicPr>
        <p:blipFill>
          <a:blip r:embed="rId2"/>
          <a:stretch>
            <a:fillRect/>
          </a:stretch>
        </p:blipFill>
        <p:spPr>
          <a:xfrm>
            <a:off x="0" y="1266388"/>
            <a:ext cx="5871101" cy="4403326"/>
          </a:xfrm>
          <a:prstGeom prst="rect">
            <a:avLst/>
          </a:prstGeom>
        </p:spPr>
      </p:pic>
      <p:sp>
        <p:nvSpPr>
          <p:cNvPr id="6" name="Footer Placeholder 3">
            <a:extLst>
              <a:ext uri="{FF2B5EF4-FFF2-40B4-BE49-F238E27FC236}">
                <a16:creationId xmlns:a16="http://schemas.microsoft.com/office/drawing/2014/main" id="{429CACF6-88B3-25AE-2950-D59A1680D117}"/>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2804031840"/>
      </p:ext>
    </p:extLst>
  </p:cSld>
  <p:clrMapOvr>
    <a:masterClrMapping/>
  </p:clrMapOvr>
  <mc:AlternateContent xmlns:mc="http://schemas.openxmlformats.org/markup-compatibility/2006">
    <mc:Choice xmlns:p14="http://schemas.microsoft.com/office/powerpoint/2010/main" Requires="p14">
      <p:transition spd="slow" p14:dur="4000" advTm="8125">
        <p14:vortex dir="r"/>
      </p:transition>
    </mc:Choice>
    <mc:Fallback>
      <p:transition spd="slow" advTm="8125">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534604" y="139708"/>
            <a:ext cx="9679098" cy="714515"/>
          </a:xfrm>
        </p:spPr>
        <p:txBody>
          <a:bodyPr/>
          <a:lstStyle/>
          <a:p>
            <a:pPr algn="ctr"/>
            <a:r>
              <a:rPr lang="en-US" dirty="0"/>
              <a:t>FOLDABLE SOLAR CHARGER</a:t>
            </a:r>
          </a:p>
        </p:txBody>
      </p:sp>
      <p:sp>
        <p:nvSpPr>
          <p:cNvPr id="3" name="Text Placeholder 2">
            <a:extLst>
              <a:ext uri="{FF2B5EF4-FFF2-40B4-BE49-F238E27FC236}">
                <a16:creationId xmlns:a16="http://schemas.microsoft.com/office/drawing/2014/main" id="{C31605EE-24B6-95D8-DE5E-BEC2F03ECECA}"/>
              </a:ext>
            </a:extLst>
          </p:cNvPr>
          <p:cNvSpPr>
            <a:spLocks noGrp="1"/>
          </p:cNvSpPr>
          <p:nvPr>
            <p:ph type="body" idx="1"/>
          </p:nvPr>
        </p:nvSpPr>
        <p:spPr>
          <a:xfrm>
            <a:off x="746650" y="1074549"/>
            <a:ext cx="10901336" cy="4615920"/>
          </a:xfrm>
        </p:spPr>
        <p:txBody>
          <a:bodyPr/>
          <a:lstStyle/>
          <a:p>
            <a:pPr marL="342900" indent="-342900">
              <a:buChar char="•"/>
            </a:pPr>
            <a:r>
              <a:rPr lang="en-US" i="1" dirty="0">
                <a:latin typeface="3ds Condensed Light" panose="02000503020000020004" pitchFamily="2" charset="0"/>
                <a:cs typeface="Arial"/>
              </a:rPr>
              <a:t>An idea to incorporate the utilization of solar panels but at the same time not compromising the design aesthetics of the vehicle is to add a compartment of solar-box</a:t>
            </a:r>
          </a:p>
          <a:p>
            <a:pPr marL="342900" indent="-342900">
              <a:buChar char="•"/>
            </a:pPr>
            <a:r>
              <a:rPr lang="en-US" b="0" dirty="0">
                <a:latin typeface="3ds Condensed Light" panose="02000503020000020004" pitchFamily="2" charset="0"/>
                <a:cs typeface="Arial"/>
              </a:rPr>
              <a:t>This solar-box is a small foldable accessory housed in the inner compartment of the vehicle which can be removed from the compartment as per requirement, open it and mount it on a stand of the vehicle which helps to charge the battery to which it would be connected wired (kind of like a plug point).</a:t>
            </a:r>
          </a:p>
        </p:txBody>
      </p:sp>
      <p:pic>
        <p:nvPicPr>
          <p:cNvPr id="10" name="Picture 9" descr="A solar panel with a black cover&#10;&#10;Description automatically generated">
            <a:extLst>
              <a:ext uri="{FF2B5EF4-FFF2-40B4-BE49-F238E27FC236}">
                <a16:creationId xmlns:a16="http://schemas.microsoft.com/office/drawing/2014/main" id="{E659B257-B8B4-C679-5129-81D68D5D8CB4}"/>
              </a:ext>
            </a:extLst>
          </p:cNvPr>
          <p:cNvPicPr>
            <a:picLocks noChangeAspect="1"/>
          </p:cNvPicPr>
          <p:nvPr/>
        </p:nvPicPr>
        <p:blipFill>
          <a:blip r:embed="rId2"/>
          <a:stretch>
            <a:fillRect/>
          </a:stretch>
        </p:blipFill>
        <p:spPr>
          <a:xfrm>
            <a:off x="6525350" y="3382509"/>
            <a:ext cx="5038725" cy="2524125"/>
          </a:xfrm>
          <a:prstGeom prst="rect">
            <a:avLst/>
          </a:prstGeom>
        </p:spPr>
      </p:pic>
      <p:pic>
        <p:nvPicPr>
          <p:cNvPr id="16" name="Picture 15" descr="A solar panel with a black and blue cover&#10;&#10;Description automatically generated">
            <a:extLst>
              <a:ext uri="{FF2B5EF4-FFF2-40B4-BE49-F238E27FC236}">
                <a16:creationId xmlns:a16="http://schemas.microsoft.com/office/drawing/2014/main" id="{9809EAB5-475D-2551-83D3-CE9C57BC6F4D}"/>
              </a:ext>
            </a:extLst>
          </p:cNvPr>
          <p:cNvPicPr>
            <a:picLocks noChangeAspect="1"/>
          </p:cNvPicPr>
          <p:nvPr/>
        </p:nvPicPr>
        <p:blipFill>
          <a:blip r:embed="rId3"/>
          <a:stretch>
            <a:fillRect/>
          </a:stretch>
        </p:blipFill>
        <p:spPr>
          <a:xfrm>
            <a:off x="714375" y="3382509"/>
            <a:ext cx="5572125" cy="3524250"/>
          </a:xfrm>
          <a:prstGeom prst="rect">
            <a:avLst/>
          </a:prstGeom>
        </p:spPr>
      </p:pic>
      <p:sp>
        <p:nvSpPr>
          <p:cNvPr id="17" name="Footer Placeholder 3">
            <a:extLst>
              <a:ext uri="{FF2B5EF4-FFF2-40B4-BE49-F238E27FC236}">
                <a16:creationId xmlns:a16="http://schemas.microsoft.com/office/drawing/2014/main" id="{17DD901D-0E35-778E-9307-AE3727926928}"/>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4000703869"/>
      </p:ext>
    </p:extLst>
  </p:cSld>
  <p:clrMapOvr>
    <a:masterClrMapping/>
  </p:clrMapOvr>
  <mc:AlternateContent xmlns:mc="http://schemas.openxmlformats.org/markup-compatibility/2006">
    <mc:Choice xmlns:p14="http://schemas.microsoft.com/office/powerpoint/2010/main" Requires="p14">
      <p:transition spd="slow" p14:dur="3000" advTm="3278">
        <p14:shred/>
      </p:transition>
    </mc:Choice>
    <mc:Fallback>
      <p:transition spd="slow" advTm="3278">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24EDF-FBE6-8B44-4D52-D3D8ADD84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3259C-7070-3A51-719A-398E5B56D438}"/>
              </a:ext>
            </a:extLst>
          </p:cNvPr>
          <p:cNvSpPr>
            <a:spLocks noGrp="1"/>
          </p:cNvSpPr>
          <p:nvPr>
            <p:ph type="title"/>
          </p:nvPr>
        </p:nvSpPr>
        <p:spPr>
          <a:xfrm>
            <a:off x="850392" y="832104"/>
            <a:ext cx="10881360" cy="1069848"/>
          </a:xfrm>
        </p:spPr>
        <p:txBody>
          <a:bodyPr anchor="ctr">
            <a:normAutofit/>
          </a:bodyPr>
          <a:lstStyle/>
          <a:p>
            <a:r>
              <a:rPr lang="en-US" dirty="0"/>
              <a:t>FOLDABLE SOLAR CHARGER</a:t>
            </a:r>
          </a:p>
        </p:txBody>
      </p:sp>
      <p:pic>
        <p:nvPicPr>
          <p:cNvPr id="11" name="Picture 10" descr="A car with solar panels on it&#10;&#10;Description automatically generated">
            <a:extLst>
              <a:ext uri="{FF2B5EF4-FFF2-40B4-BE49-F238E27FC236}">
                <a16:creationId xmlns:a16="http://schemas.microsoft.com/office/drawing/2014/main" id="{94E3A6F9-B393-6347-949B-70AA32ED9C7D}"/>
              </a:ext>
            </a:extLst>
          </p:cNvPr>
          <p:cNvPicPr>
            <a:picLocks noChangeAspect="1"/>
          </p:cNvPicPr>
          <p:nvPr/>
        </p:nvPicPr>
        <p:blipFill>
          <a:blip r:embed="rId2"/>
          <a:stretch>
            <a:fillRect/>
          </a:stretch>
        </p:blipFill>
        <p:spPr>
          <a:xfrm>
            <a:off x="838200" y="2058194"/>
            <a:ext cx="5181600" cy="3886200"/>
          </a:xfrm>
          <a:prstGeom prst="rect">
            <a:avLst/>
          </a:prstGeom>
          <a:noFill/>
        </p:spPr>
      </p:pic>
      <p:sp>
        <p:nvSpPr>
          <p:cNvPr id="3" name="Text Placeholder 2">
            <a:extLst>
              <a:ext uri="{FF2B5EF4-FFF2-40B4-BE49-F238E27FC236}">
                <a16:creationId xmlns:a16="http://schemas.microsoft.com/office/drawing/2014/main" id="{28C12AC9-3375-E52D-9792-D0B290CA0689}"/>
              </a:ext>
            </a:extLst>
          </p:cNvPr>
          <p:cNvSpPr>
            <a:spLocks noGrp="1"/>
          </p:cNvSpPr>
          <p:nvPr>
            <p:ph sz="half" idx="2"/>
          </p:nvPr>
        </p:nvSpPr>
        <p:spPr>
          <a:xfrm>
            <a:off x="6172200" y="1825625"/>
            <a:ext cx="5181600" cy="4351338"/>
          </a:xfrm>
        </p:spPr>
        <p:txBody>
          <a:bodyPr>
            <a:normAutofit/>
          </a:bodyPr>
          <a:lstStyle/>
          <a:p>
            <a:pPr marL="342900" indent="-342900">
              <a:buChar char="•"/>
            </a:pPr>
            <a:r>
              <a:rPr lang="en-US" b="0"/>
              <a:t>This solar-box is a small foldable accessory housed in the inner compartment of the vehicle which can be removed from the compartment as per requirement, open it and mount it on a stand of the vehicle which helps to charge the battery to which it would be connected wired (kind of like a plug point).</a:t>
            </a:r>
          </a:p>
        </p:txBody>
      </p:sp>
      <p:sp>
        <p:nvSpPr>
          <p:cNvPr id="12" name="Footer Placeholder 3">
            <a:extLst>
              <a:ext uri="{FF2B5EF4-FFF2-40B4-BE49-F238E27FC236}">
                <a16:creationId xmlns:a16="http://schemas.microsoft.com/office/drawing/2014/main" id="{2C1B8627-9909-E358-03DB-59048B9025B5}"/>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2988393526"/>
      </p:ext>
    </p:extLst>
  </p:cSld>
  <p:clrMapOvr>
    <a:masterClrMapping/>
  </p:clrMapOvr>
  <mc:AlternateContent xmlns:mc="http://schemas.openxmlformats.org/markup-compatibility/2006">
    <mc:Choice xmlns:p14="http://schemas.microsoft.com/office/powerpoint/2010/main" Requires="p14">
      <p:transition spd="slow" p14:dur="1400" advTm="6146">
        <p14:ripple/>
      </p:transition>
    </mc:Choice>
    <mc:Fallback>
      <p:transition spd="slow" advTm="614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1536156" y="116045"/>
            <a:ext cx="8888004" cy="684257"/>
          </a:xfrm>
        </p:spPr>
        <p:txBody>
          <a:bodyPr/>
          <a:lstStyle/>
          <a:p>
            <a:pPr algn="ctr"/>
            <a:r>
              <a:rPr lang="en-US" dirty="0"/>
              <a:t>PIEZOELECTRIC TYRES</a:t>
            </a:r>
          </a:p>
        </p:txBody>
      </p:sp>
      <p:sp>
        <p:nvSpPr>
          <p:cNvPr id="3" name="Text Placeholder 2">
            <a:extLst>
              <a:ext uri="{FF2B5EF4-FFF2-40B4-BE49-F238E27FC236}">
                <a16:creationId xmlns:a16="http://schemas.microsoft.com/office/drawing/2014/main" id="{5830852F-3FB7-6D2E-F6AC-1F6B9CAD2158}"/>
              </a:ext>
            </a:extLst>
          </p:cNvPr>
          <p:cNvSpPr>
            <a:spLocks noGrp="1"/>
          </p:cNvSpPr>
          <p:nvPr>
            <p:ph type="body" idx="1"/>
          </p:nvPr>
        </p:nvSpPr>
        <p:spPr>
          <a:xfrm>
            <a:off x="792554" y="799128"/>
            <a:ext cx="10757125" cy="1191510"/>
          </a:xfrm>
        </p:spPr>
        <p:txBody>
          <a:bodyPr/>
          <a:lstStyle/>
          <a:p>
            <a:pPr marL="342900" indent="-342900">
              <a:buChar char="•"/>
            </a:pPr>
            <a:r>
              <a:rPr lang="en-US" i="1" dirty="0">
                <a:latin typeface="3ds Condensed Light" panose="02000503020000020004" pitchFamily="2" charset="0"/>
                <a:cs typeface="Arial"/>
              </a:rPr>
              <a:t>Using the phenomenon of piezoelectric effect enables the conversion of mechanical energy, resulting from the contact between a vehicle's wheel and the road, into electrical energy.</a:t>
            </a:r>
            <a:endParaRPr lang="en-US" dirty="0">
              <a:latin typeface="3ds Condensed Light" panose="02000503020000020004" pitchFamily="2" charset="0"/>
            </a:endParaRPr>
          </a:p>
        </p:txBody>
      </p:sp>
      <p:pic>
        <p:nvPicPr>
          <p:cNvPr id="21" name="Picture 20" descr="A diagram of a energy harvester&#10;&#10;Description automatically generated">
            <a:extLst>
              <a:ext uri="{FF2B5EF4-FFF2-40B4-BE49-F238E27FC236}">
                <a16:creationId xmlns:a16="http://schemas.microsoft.com/office/drawing/2014/main" id="{2902B05B-EF60-B5C3-FBDA-7398F92F6FAB}"/>
              </a:ext>
            </a:extLst>
          </p:cNvPr>
          <p:cNvPicPr>
            <a:picLocks noChangeAspect="1"/>
          </p:cNvPicPr>
          <p:nvPr/>
        </p:nvPicPr>
        <p:blipFill>
          <a:blip r:embed="rId2"/>
          <a:stretch>
            <a:fillRect/>
          </a:stretch>
        </p:blipFill>
        <p:spPr>
          <a:xfrm>
            <a:off x="731403" y="2031719"/>
            <a:ext cx="5279080" cy="3899612"/>
          </a:xfrm>
          <a:prstGeom prst="rect">
            <a:avLst/>
          </a:prstGeom>
        </p:spPr>
      </p:pic>
      <p:pic>
        <p:nvPicPr>
          <p:cNvPr id="22" name="Picture 21" descr="Energy Generation in Tyres using Piezoelectric Material - IJERT">
            <a:extLst>
              <a:ext uri="{FF2B5EF4-FFF2-40B4-BE49-F238E27FC236}">
                <a16:creationId xmlns:a16="http://schemas.microsoft.com/office/drawing/2014/main" id="{91E17EF1-A02E-CD83-A8CF-0445143CFF7E}"/>
              </a:ext>
            </a:extLst>
          </p:cNvPr>
          <p:cNvPicPr>
            <a:picLocks noChangeAspect="1"/>
          </p:cNvPicPr>
          <p:nvPr/>
        </p:nvPicPr>
        <p:blipFill>
          <a:blip r:embed="rId3"/>
          <a:stretch>
            <a:fillRect/>
          </a:stretch>
        </p:blipFill>
        <p:spPr>
          <a:xfrm>
            <a:off x="6171181" y="2027869"/>
            <a:ext cx="5376951" cy="3903042"/>
          </a:xfrm>
          <a:prstGeom prst="rect">
            <a:avLst/>
          </a:prstGeom>
        </p:spPr>
      </p:pic>
      <p:sp>
        <p:nvSpPr>
          <p:cNvPr id="7" name="Footer Placeholder 3">
            <a:extLst>
              <a:ext uri="{FF2B5EF4-FFF2-40B4-BE49-F238E27FC236}">
                <a16:creationId xmlns:a16="http://schemas.microsoft.com/office/drawing/2014/main" id="{3F74A06E-E5F1-65FA-38AD-4BF21B41085A}"/>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1877080978"/>
      </p:ext>
    </p:extLst>
  </p:cSld>
  <p:clrMapOvr>
    <a:masterClrMapping/>
  </p:clrMapOvr>
  <mc:AlternateContent xmlns:mc="http://schemas.openxmlformats.org/markup-compatibility/2006">
    <mc:Choice xmlns:p14="http://schemas.microsoft.com/office/powerpoint/2010/main" Requires="p14">
      <p:transition spd="slow" p14:dur="3000" advTm="3415">
        <p14:shred/>
      </p:transition>
    </mc:Choice>
    <mc:Fallback>
      <p:transition spd="slow" advTm="3415">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1536156" y="116045"/>
            <a:ext cx="8888004" cy="684257"/>
          </a:xfrm>
        </p:spPr>
        <p:txBody>
          <a:bodyPr/>
          <a:lstStyle/>
          <a:p>
            <a:pPr algn="ctr"/>
            <a:r>
              <a:rPr lang="en-US" dirty="0"/>
              <a:t>PIEZOELECTRIC TYRES</a:t>
            </a:r>
          </a:p>
        </p:txBody>
      </p:sp>
      <p:sp>
        <p:nvSpPr>
          <p:cNvPr id="3" name="Text Placeholder 2">
            <a:extLst>
              <a:ext uri="{FF2B5EF4-FFF2-40B4-BE49-F238E27FC236}">
                <a16:creationId xmlns:a16="http://schemas.microsoft.com/office/drawing/2014/main" id="{5830852F-3FB7-6D2E-F6AC-1F6B9CAD2158}"/>
              </a:ext>
            </a:extLst>
          </p:cNvPr>
          <p:cNvSpPr>
            <a:spLocks noGrp="1"/>
          </p:cNvSpPr>
          <p:nvPr>
            <p:ph type="body" idx="1"/>
          </p:nvPr>
        </p:nvSpPr>
        <p:spPr>
          <a:xfrm>
            <a:off x="792554" y="544285"/>
            <a:ext cx="10757125" cy="1758497"/>
          </a:xfrm>
        </p:spPr>
        <p:txBody>
          <a:bodyPr/>
          <a:lstStyle/>
          <a:p>
            <a:pPr algn="ctr"/>
            <a:endParaRPr lang="en-US" sz="2000" i="1" dirty="0">
              <a:latin typeface="3ds Condensed Light" panose="02000503020000020004" pitchFamily="2" charset="0"/>
              <a:cs typeface="Arial"/>
            </a:endParaRPr>
          </a:p>
          <a:p>
            <a:pPr marL="342900" indent="-342900" algn="ctr">
              <a:buChar char="•"/>
            </a:pPr>
            <a:r>
              <a:rPr lang="en-US" sz="2000" b="0" dirty="0">
                <a:latin typeface="3ds Condensed Light" panose="02000503020000020004" pitchFamily="2" charset="0"/>
                <a:cs typeface="Arial"/>
              </a:rPr>
              <a:t>Piezoelectricity refers to the accumulation of electric charge in specific solid materials, such as ceramics, human bone, and DNA, in response to mechanical stress. To achieve this, piezoelectric patches are strategically positioned within the wheel rim. When these patches come into contact with the road and are subjected to the weight of the vehicle, electricity is generated.</a:t>
            </a:r>
            <a:endParaRPr lang="en-US" sz="2000" i="1" dirty="0">
              <a:latin typeface="3ds Condensed Light" panose="02000503020000020004" pitchFamily="2" charset="0"/>
              <a:cs typeface="Arial"/>
            </a:endParaRPr>
          </a:p>
        </p:txBody>
      </p:sp>
      <p:pic>
        <p:nvPicPr>
          <p:cNvPr id="23" name="Picture 22">
            <a:extLst>
              <a:ext uri="{FF2B5EF4-FFF2-40B4-BE49-F238E27FC236}">
                <a16:creationId xmlns:a16="http://schemas.microsoft.com/office/drawing/2014/main" id="{1701DA3A-4F3C-D7D3-5FB8-DB1DA362F439}"/>
              </a:ext>
            </a:extLst>
          </p:cNvPr>
          <p:cNvPicPr>
            <a:picLocks noChangeAspect="1"/>
          </p:cNvPicPr>
          <p:nvPr/>
        </p:nvPicPr>
        <p:blipFill>
          <a:blip r:embed="rId2"/>
          <a:stretch>
            <a:fillRect/>
          </a:stretch>
        </p:blipFill>
        <p:spPr>
          <a:xfrm>
            <a:off x="5706334" y="2302782"/>
            <a:ext cx="6265731" cy="3580141"/>
          </a:xfrm>
          <a:prstGeom prst="rect">
            <a:avLst/>
          </a:prstGeom>
        </p:spPr>
      </p:pic>
      <p:sp>
        <p:nvSpPr>
          <p:cNvPr id="5" name="Footer Placeholder 3">
            <a:extLst>
              <a:ext uri="{FF2B5EF4-FFF2-40B4-BE49-F238E27FC236}">
                <a16:creationId xmlns:a16="http://schemas.microsoft.com/office/drawing/2014/main" id="{4AF79CAB-0DD3-C3A9-A48F-405C8F780ACE}"/>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pic>
        <p:nvPicPr>
          <p:cNvPr id="13" name="Picture 12" descr="A green and red circular object&#10;&#10;Description automatically generated">
            <a:extLst>
              <a:ext uri="{FF2B5EF4-FFF2-40B4-BE49-F238E27FC236}">
                <a16:creationId xmlns:a16="http://schemas.microsoft.com/office/drawing/2014/main" id="{8844BCFD-C05D-1B40-682F-FC3C51E01981}"/>
              </a:ext>
            </a:extLst>
          </p:cNvPr>
          <p:cNvPicPr>
            <a:picLocks noChangeAspect="1"/>
          </p:cNvPicPr>
          <p:nvPr/>
        </p:nvPicPr>
        <p:blipFill>
          <a:blip r:embed="rId3"/>
          <a:stretch>
            <a:fillRect/>
          </a:stretch>
        </p:blipFill>
        <p:spPr>
          <a:xfrm>
            <a:off x="1028608" y="2302782"/>
            <a:ext cx="4648383" cy="3580140"/>
          </a:xfrm>
          <a:prstGeom prst="rect">
            <a:avLst/>
          </a:prstGeom>
        </p:spPr>
      </p:pic>
    </p:spTree>
    <p:extLst>
      <p:ext uri="{BB962C8B-B14F-4D97-AF65-F5344CB8AC3E}">
        <p14:creationId xmlns:p14="http://schemas.microsoft.com/office/powerpoint/2010/main" val="1247084012"/>
      </p:ext>
    </p:extLst>
  </p:cSld>
  <p:clrMapOvr>
    <a:masterClrMapping/>
  </p:clrMapOvr>
  <mc:AlternateContent xmlns:mc="http://schemas.openxmlformats.org/markup-compatibility/2006">
    <mc:Choice xmlns:p14="http://schemas.microsoft.com/office/powerpoint/2010/main" Requires="p14">
      <p:transition spd="slow" p14:dur="1400" advTm="6951">
        <p14:ripple/>
      </p:transition>
    </mc:Choice>
    <mc:Fallback>
      <p:transition spd="slow" advTm="695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28088" y="1567703"/>
            <a:ext cx="7735824" cy="1316693"/>
          </a:xfrm>
        </p:spPr>
        <p:txBody>
          <a:bodyPr/>
          <a:lstStyle/>
          <a:p>
            <a:r>
              <a:rPr lang="en-US" sz="4000" spc="600" err="1">
                <a:ln w="28575">
                  <a:noFill/>
                  <a:prstDash val="solid"/>
                </a:ln>
                <a:solidFill>
                  <a:schemeClr val="bg1"/>
                </a:solidFill>
                <a:latin typeface="Tw Cen MT" panose="020B0602020104020603" pitchFamily="34" charset="77"/>
                <a:ea typeface="Verdana" panose="020B0604030504040204" pitchFamily="34" charset="0"/>
                <a:cs typeface="Verdana" panose="020B0604030504040204" pitchFamily="34" charset="0"/>
              </a:rPr>
              <a:t>SUMMARy</a:t>
            </a:r>
            <a:endParaRPr lang="en-US"/>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p:txBody>
          <a:bodyPr/>
          <a:lstStyle/>
          <a:p>
            <a:r>
              <a:rPr lang="en-US" sz="1800" dirty="0">
                <a:solidFill>
                  <a:schemeClr val="bg1"/>
                </a:solidFill>
                <a:latin typeface="Rockwell Nova Light" panose="02060303020205020403" pitchFamily="18" charset="0"/>
                <a:ea typeface="+mn-lt"/>
                <a:cs typeface="Segoe UI Light" panose="020B0502040204020203" pitchFamily="34" charset="0"/>
              </a:rPr>
              <a:t>From the proposed solutions in this presentation, we aim to improve the range of existing electric vehicles without compromising most of the styling and at the same time reducing the damage to the environment. </a:t>
            </a:r>
          </a:p>
          <a:p>
            <a:endParaRPr lang="en-US" dirty="0">
              <a:latin typeface="Rockwell Nova Light" panose="02060303020205020403" pitchFamily="18" charset="0"/>
            </a:endParaRPr>
          </a:p>
        </p:txBody>
      </p:sp>
      <p:sp>
        <p:nvSpPr>
          <p:cNvPr id="4" name="Footer Placeholder 3">
            <a:extLst>
              <a:ext uri="{FF2B5EF4-FFF2-40B4-BE49-F238E27FC236}">
                <a16:creationId xmlns:a16="http://schemas.microsoft.com/office/drawing/2014/main" id="{806E164A-FE51-6104-14A4-1E193F0B4297}"/>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1958759625"/>
      </p:ext>
    </p:extLst>
  </p:cSld>
  <p:clrMapOvr>
    <a:masterClrMapping/>
  </p:clrMapOvr>
  <mc:AlternateContent xmlns:mc="http://schemas.openxmlformats.org/markup-compatibility/2006">
    <mc:Choice xmlns:p14="http://schemas.microsoft.com/office/powerpoint/2010/main" Requires="p14">
      <p:transition spd="slow" p14:dur="4000" advTm="4131">
        <p14:vortex dir="r"/>
      </p:transition>
    </mc:Choice>
    <mc:Fallback>
      <p:transition spd="slow" advTm="413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a:xfrm>
            <a:off x="850392" y="528298"/>
            <a:ext cx="10881360" cy="1069848"/>
          </a:xfrm>
        </p:spPr>
        <p:txBody>
          <a:bodyPr anchor="ctr">
            <a:normAutofit/>
          </a:bodyPr>
          <a:lstStyle/>
          <a:p>
            <a:pPr algn="ctr"/>
            <a:r>
              <a:rPr lang="en-US"/>
              <a:t>TEAM PUNISHERS</a:t>
            </a:r>
          </a:p>
        </p:txBody>
      </p:sp>
      <p:sp>
        <p:nvSpPr>
          <p:cNvPr id="42" name="Text Placeholder 2">
            <a:extLst>
              <a:ext uri="{FF2B5EF4-FFF2-40B4-BE49-F238E27FC236}">
                <a16:creationId xmlns:a16="http://schemas.microsoft.com/office/drawing/2014/main" id="{CFC225EB-9239-A8F4-48C2-D2E44A245C26}"/>
              </a:ext>
            </a:extLst>
          </p:cNvPr>
          <p:cNvSpPr txBox="1">
            <a:spLocks/>
          </p:cNvSpPr>
          <p:nvPr/>
        </p:nvSpPr>
        <p:spPr>
          <a:xfrm>
            <a:off x="2595099" y="7823348"/>
            <a:ext cx="2468880" cy="365760"/>
          </a:xfrm>
          <a:prstGeom prst="rect">
            <a:avLst/>
          </a:prstGeom>
        </p:spPr>
        <p:txBody>
          <a:bodyPr vert="horz" lIns="0" tIns="0" rIns="0" bIns="0" rtlCol="0" anchor="t">
            <a:noAutofit/>
          </a:bodyPr>
          <a:lstStyle>
            <a:lvl1pPr marL="0" indent="0" algn="ctr" defTabSz="914400" rtl="0" eaLnBrk="1" latinLnBrk="0" hangingPunct="1">
              <a:lnSpc>
                <a:spcPct val="100000"/>
              </a:lnSpc>
              <a:spcBef>
                <a:spcPts val="0"/>
              </a:spcBef>
              <a:buClr>
                <a:schemeClr val="accent6"/>
              </a:buClr>
              <a:buFont typeface="Courier New" panose="02070309020205020404" pitchFamily="49" charset="0"/>
              <a:buNone/>
              <a:defRPr sz="2000" b="1" kern="1200" spc="0" baseline="0">
                <a:solidFill>
                  <a:schemeClr val="bg1"/>
                </a:solidFill>
                <a:latin typeface="+mj-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Takuma Hayashi​</a:t>
            </a:r>
          </a:p>
        </p:txBody>
      </p:sp>
      <p:sp>
        <p:nvSpPr>
          <p:cNvPr id="43" name="Text Placeholder 3">
            <a:extLst>
              <a:ext uri="{FF2B5EF4-FFF2-40B4-BE49-F238E27FC236}">
                <a16:creationId xmlns:a16="http://schemas.microsoft.com/office/drawing/2014/main" id="{BF63BCC4-AF80-8D3B-413B-3F80C74503EE}"/>
              </a:ext>
            </a:extLst>
          </p:cNvPr>
          <p:cNvSpPr txBox="1">
            <a:spLocks/>
          </p:cNvSpPr>
          <p:nvPr/>
        </p:nvSpPr>
        <p:spPr>
          <a:xfrm>
            <a:off x="2595099" y="8194577"/>
            <a:ext cx="2468880" cy="274638"/>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0"/>
              </a:spcBef>
              <a:buClr>
                <a:schemeClr val="accent6"/>
              </a:buClr>
              <a:buFont typeface="Courier New" panose="02070309020205020404" pitchFamily="49" charset="0"/>
              <a:buNone/>
              <a:defRPr sz="1600" kern="1200" spc="0" baseline="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President</a:t>
            </a:r>
          </a:p>
        </p:txBody>
      </p:sp>
      <p:sp>
        <p:nvSpPr>
          <p:cNvPr id="45" name="Text Placeholder 4">
            <a:extLst>
              <a:ext uri="{FF2B5EF4-FFF2-40B4-BE49-F238E27FC236}">
                <a16:creationId xmlns:a16="http://schemas.microsoft.com/office/drawing/2014/main" id="{664EAAE3-47A6-DF8C-088B-8353E312893A}"/>
              </a:ext>
            </a:extLst>
          </p:cNvPr>
          <p:cNvSpPr txBox="1">
            <a:spLocks/>
          </p:cNvSpPr>
          <p:nvPr/>
        </p:nvSpPr>
        <p:spPr>
          <a:xfrm>
            <a:off x="5179695" y="7823348"/>
            <a:ext cx="2468880" cy="365760"/>
          </a:xfrm>
          <a:prstGeom prst="rect">
            <a:avLst/>
          </a:prstGeom>
        </p:spPr>
        <p:txBody>
          <a:bodyPr vert="horz" lIns="0" tIns="0" rIns="0" bIns="0" rtlCol="0" anchor="t">
            <a:noAutofit/>
          </a:bodyPr>
          <a:lstStyle>
            <a:lvl1pPr marL="0" indent="0" algn="ctr" defTabSz="914400" rtl="0" eaLnBrk="1" latinLnBrk="0" hangingPunct="1">
              <a:lnSpc>
                <a:spcPct val="100000"/>
              </a:lnSpc>
              <a:spcBef>
                <a:spcPts val="0"/>
              </a:spcBef>
              <a:buClr>
                <a:schemeClr val="accent6"/>
              </a:buClr>
              <a:buFont typeface="Courier New" panose="02070309020205020404" pitchFamily="49" charset="0"/>
              <a:buNone/>
              <a:defRPr sz="2000" b="1" kern="1200" spc="0" baseline="0">
                <a:solidFill>
                  <a:schemeClr val="bg1"/>
                </a:solidFill>
                <a:latin typeface="+mj-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Mirjam Nilsson​</a:t>
            </a:r>
          </a:p>
        </p:txBody>
      </p:sp>
      <p:sp>
        <p:nvSpPr>
          <p:cNvPr id="46" name="Text Placeholder 5">
            <a:extLst>
              <a:ext uri="{FF2B5EF4-FFF2-40B4-BE49-F238E27FC236}">
                <a16:creationId xmlns:a16="http://schemas.microsoft.com/office/drawing/2014/main" id="{8E956031-A8E2-FF88-2769-10FEB7B754A7}"/>
              </a:ext>
            </a:extLst>
          </p:cNvPr>
          <p:cNvSpPr txBox="1">
            <a:spLocks/>
          </p:cNvSpPr>
          <p:nvPr/>
        </p:nvSpPr>
        <p:spPr>
          <a:xfrm>
            <a:off x="5179695" y="8194577"/>
            <a:ext cx="2468880" cy="274638"/>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0"/>
              </a:spcBef>
              <a:buClr>
                <a:schemeClr val="accent6"/>
              </a:buClr>
              <a:buFont typeface="Courier New" panose="02070309020205020404" pitchFamily="49" charset="0"/>
              <a:buNone/>
              <a:defRPr sz="1600" kern="1200" spc="0" baseline="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Chief Executive Officer</a:t>
            </a:r>
          </a:p>
        </p:txBody>
      </p:sp>
      <p:grpSp>
        <p:nvGrpSpPr>
          <p:cNvPr id="17" name="Group 16">
            <a:extLst>
              <a:ext uri="{FF2B5EF4-FFF2-40B4-BE49-F238E27FC236}">
                <a16:creationId xmlns:a16="http://schemas.microsoft.com/office/drawing/2014/main" id="{1A62BF92-9F9C-03E2-FB8C-4BBB77456C93}"/>
              </a:ext>
            </a:extLst>
          </p:cNvPr>
          <p:cNvGrpSpPr/>
          <p:nvPr/>
        </p:nvGrpSpPr>
        <p:grpSpPr>
          <a:xfrm>
            <a:off x="1252671" y="2064420"/>
            <a:ext cx="2160000" cy="2160000"/>
            <a:chOff x="1515099" y="2471354"/>
            <a:chExt cx="2160000" cy="2160000"/>
          </a:xfrm>
        </p:grpSpPr>
        <p:sp>
          <p:nvSpPr>
            <p:cNvPr id="9" name="Oval 8">
              <a:extLst>
                <a:ext uri="{FF2B5EF4-FFF2-40B4-BE49-F238E27FC236}">
                  <a16:creationId xmlns:a16="http://schemas.microsoft.com/office/drawing/2014/main" id="{EDD12D88-D9F9-6218-431D-6FB419990A72}"/>
                </a:ext>
              </a:extLst>
            </p:cNvPr>
            <p:cNvSpPr/>
            <p:nvPr/>
          </p:nvSpPr>
          <p:spPr>
            <a:xfrm>
              <a:off x="1515099" y="2471354"/>
              <a:ext cx="2160000" cy="2160000"/>
            </a:xfrm>
            <a:prstGeom prst="ellipse">
              <a:avLst/>
            </a:prstGeom>
            <a:gradFill>
              <a:gsLst>
                <a:gs pos="0">
                  <a:schemeClr val="tx2">
                    <a:lumMod val="20000"/>
                    <a:lumOff val="80000"/>
                  </a:schemeClr>
                </a:gs>
                <a:gs pos="47000">
                  <a:schemeClr val="accent6"/>
                </a:gs>
                <a:gs pos="68000">
                  <a:srgbClr val="AA9FDA"/>
                </a:gs>
                <a:gs pos="94000">
                  <a:srgbClr val="6A23F1"/>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A7C4E9F8-33C7-B45A-7862-F741860473FA}"/>
                </a:ext>
              </a:extLst>
            </p:cNvPr>
            <p:cNvSpPr/>
            <p:nvPr/>
          </p:nvSpPr>
          <p:spPr>
            <a:xfrm>
              <a:off x="1670304" y="2651354"/>
              <a:ext cx="1800000" cy="1800000"/>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B6605BD7-1834-F7FE-6AB1-24457959EF8E}"/>
              </a:ext>
            </a:extLst>
          </p:cNvPr>
          <p:cNvGrpSpPr/>
          <p:nvPr/>
        </p:nvGrpSpPr>
        <p:grpSpPr>
          <a:xfrm>
            <a:off x="5129293" y="2046646"/>
            <a:ext cx="2160000" cy="2160000"/>
            <a:chOff x="5334135" y="2471354"/>
            <a:chExt cx="2160000" cy="2160000"/>
          </a:xfrm>
        </p:grpSpPr>
        <p:sp>
          <p:nvSpPr>
            <p:cNvPr id="8" name="Oval 7">
              <a:extLst>
                <a:ext uri="{FF2B5EF4-FFF2-40B4-BE49-F238E27FC236}">
                  <a16:creationId xmlns:a16="http://schemas.microsoft.com/office/drawing/2014/main" id="{B23E9074-9101-C447-7A7B-E54FE9D6D191}"/>
                </a:ext>
              </a:extLst>
            </p:cNvPr>
            <p:cNvSpPr/>
            <p:nvPr/>
          </p:nvSpPr>
          <p:spPr>
            <a:xfrm>
              <a:off x="5334135" y="2471354"/>
              <a:ext cx="2160000" cy="2160000"/>
            </a:xfrm>
            <a:prstGeom prst="ellipse">
              <a:avLst/>
            </a:prstGeom>
            <a:gradFill>
              <a:gsLst>
                <a:gs pos="0">
                  <a:schemeClr val="tx2">
                    <a:lumMod val="20000"/>
                    <a:lumOff val="80000"/>
                  </a:schemeClr>
                </a:gs>
                <a:gs pos="47000">
                  <a:schemeClr val="accent6"/>
                </a:gs>
                <a:gs pos="68000">
                  <a:srgbClr val="AA9FDA"/>
                </a:gs>
                <a:gs pos="94000">
                  <a:srgbClr val="6A23F1"/>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866F177B-AFE9-2ECD-61CF-3300EA4955AA}"/>
                </a:ext>
              </a:extLst>
            </p:cNvPr>
            <p:cNvSpPr/>
            <p:nvPr/>
          </p:nvSpPr>
          <p:spPr>
            <a:xfrm>
              <a:off x="5514135" y="2651354"/>
              <a:ext cx="1800000" cy="180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007675E3-BA27-A5E8-4093-8498A2B813E9}"/>
              </a:ext>
            </a:extLst>
          </p:cNvPr>
          <p:cNvGrpSpPr/>
          <p:nvPr/>
        </p:nvGrpSpPr>
        <p:grpSpPr>
          <a:xfrm>
            <a:off x="8779329" y="2000652"/>
            <a:ext cx="2160000" cy="2160000"/>
            <a:chOff x="9094470" y="2545080"/>
            <a:chExt cx="2160000" cy="2160000"/>
          </a:xfrm>
        </p:grpSpPr>
        <p:sp>
          <p:nvSpPr>
            <p:cNvPr id="7" name="Oval 6">
              <a:extLst>
                <a:ext uri="{FF2B5EF4-FFF2-40B4-BE49-F238E27FC236}">
                  <a16:creationId xmlns:a16="http://schemas.microsoft.com/office/drawing/2014/main" id="{8DFDB2B5-347C-9E9A-8428-FCD09ABA15E4}"/>
                </a:ext>
              </a:extLst>
            </p:cNvPr>
            <p:cNvSpPr/>
            <p:nvPr/>
          </p:nvSpPr>
          <p:spPr>
            <a:xfrm>
              <a:off x="9094470" y="2545080"/>
              <a:ext cx="2160000" cy="2160000"/>
            </a:xfrm>
            <a:prstGeom prst="ellipse">
              <a:avLst/>
            </a:prstGeom>
            <a:gradFill>
              <a:gsLst>
                <a:gs pos="0">
                  <a:schemeClr val="tx2">
                    <a:lumMod val="20000"/>
                    <a:lumOff val="80000"/>
                  </a:schemeClr>
                </a:gs>
                <a:gs pos="47000">
                  <a:schemeClr val="accent6"/>
                </a:gs>
                <a:gs pos="68000">
                  <a:srgbClr val="AA9FDA"/>
                </a:gs>
                <a:gs pos="94000">
                  <a:srgbClr val="6A23F1"/>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4E040591-CE61-6380-5F62-1A6AF0EEF75A}"/>
                </a:ext>
              </a:extLst>
            </p:cNvPr>
            <p:cNvSpPr/>
            <p:nvPr/>
          </p:nvSpPr>
          <p:spPr>
            <a:xfrm>
              <a:off x="9274470" y="2725080"/>
              <a:ext cx="1800000" cy="1800000"/>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a:extLst>
              <a:ext uri="{FF2B5EF4-FFF2-40B4-BE49-F238E27FC236}">
                <a16:creationId xmlns:a16="http://schemas.microsoft.com/office/drawing/2014/main" id="{9EC15B46-E37D-4534-1350-FDE43CE59D78}"/>
              </a:ext>
            </a:extLst>
          </p:cNvPr>
          <p:cNvSpPr txBox="1"/>
          <p:nvPr/>
        </p:nvSpPr>
        <p:spPr>
          <a:xfrm>
            <a:off x="711817" y="4534358"/>
            <a:ext cx="3212483" cy="369332"/>
          </a:xfrm>
          <a:prstGeom prst="rect">
            <a:avLst/>
          </a:prstGeom>
          <a:noFill/>
        </p:spPr>
        <p:txBody>
          <a:bodyPr wrap="square" rtlCol="0">
            <a:spAutoFit/>
          </a:bodyPr>
          <a:lstStyle/>
          <a:p>
            <a:pPr algn="ctr"/>
            <a:r>
              <a:rPr lang="en-IN" err="1">
                <a:solidFill>
                  <a:schemeClr val="bg1"/>
                </a:solidFill>
                <a:latin typeface="Bahnschrift SemiBold" panose="020B0502040204020203" pitchFamily="34" charset="0"/>
                <a:ea typeface="ADLaM Display" panose="020F0502020204030204" pitchFamily="2" charset="0"/>
                <a:cs typeface="ADLaM Display" panose="020F0502020204030204" pitchFamily="2" charset="0"/>
              </a:rPr>
              <a:t>Durvankur</a:t>
            </a:r>
            <a:r>
              <a:rPr lang="en-IN">
                <a:solidFill>
                  <a:schemeClr val="bg1"/>
                </a:solidFill>
                <a:latin typeface="Bahnschrift SemiBold" panose="020B0502040204020203" pitchFamily="34" charset="0"/>
                <a:ea typeface="ADLaM Display" panose="020F0502020204030204" pitchFamily="2" charset="0"/>
                <a:cs typeface="ADLaM Display" panose="020F0502020204030204" pitchFamily="2" charset="0"/>
              </a:rPr>
              <a:t> Pradip </a:t>
            </a:r>
            <a:r>
              <a:rPr lang="en-IN" err="1">
                <a:solidFill>
                  <a:schemeClr val="bg1"/>
                </a:solidFill>
                <a:latin typeface="Bahnschrift SemiBold" panose="020B0502040204020203" pitchFamily="34" charset="0"/>
                <a:ea typeface="ADLaM Display" panose="020F0502020204030204" pitchFamily="2" charset="0"/>
                <a:cs typeface="ADLaM Display" panose="020F0502020204030204" pitchFamily="2" charset="0"/>
              </a:rPr>
              <a:t>Diwadkar</a:t>
            </a:r>
            <a:endParaRPr lang="en-IN">
              <a:solidFill>
                <a:schemeClr val="bg1"/>
              </a:solidFill>
              <a:latin typeface="Bahnschrift SemiBold" panose="020B0502040204020203" pitchFamily="34" charset="0"/>
              <a:ea typeface="ADLaM Display" panose="020F0502020204030204" pitchFamily="2" charset="0"/>
              <a:cs typeface="ADLaM Display" panose="020F0502020204030204" pitchFamily="2" charset="0"/>
            </a:endParaRPr>
          </a:p>
        </p:txBody>
      </p:sp>
      <p:sp>
        <p:nvSpPr>
          <p:cNvPr id="15" name="TextBox 14">
            <a:extLst>
              <a:ext uri="{FF2B5EF4-FFF2-40B4-BE49-F238E27FC236}">
                <a16:creationId xmlns:a16="http://schemas.microsoft.com/office/drawing/2014/main" id="{33A42A66-4CD3-9D6C-FA25-A80937805B72}"/>
              </a:ext>
            </a:extLst>
          </p:cNvPr>
          <p:cNvSpPr txBox="1"/>
          <p:nvPr/>
        </p:nvSpPr>
        <p:spPr>
          <a:xfrm>
            <a:off x="5063979" y="4482605"/>
            <a:ext cx="2160001" cy="369332"/>
          </a:xfrm>
          <a:prstGeom prst="rect">
            <a:avLst/>
          </a:prstGeom>
          <a:noFill/>
        </p:spPr>
        <p:txBody>
          <a:bodyPr wrap="square" rtlCol="0">
            <a:spAutoFit/>
          </a:bodyPr>
          <a:lstStyle/>
          <a:p>
            <a:pPr algn="ctr"/>
            <a:r>
              <a:rPr lang="en-IN" dirty="0">
                <a:solidFill>
                  <a:schemeClr val="bg1"/>
                </a:solidFill>
                <a:latin typeface="Bahnschrift SemiBold" panose="020B0502040204020203" pitchFamily="34" charset="0"/>
                <a:ea typeface="ADLaM Display" panose="020F0502020204030204" pitchFamily="2" charset="0"/>
                <a:cs typeface="ADLaM Display" panose="020F0502020204030204" pitchFamily="2" charset="0"/>
              </a:rPr>
              <a:t>Deep Samanta</a:t>
            </a:r>
          </a:p>
        </p:txBody>
      </p:sp>
      <p:sp>
        <p:nvSpPr>
          <p:cNvPr id="16" name="TextBox 15">
            <a:extLst>
              <a:ext uri="{FF2B5EF4-FFF2-40B4-BE49-F238E27FC236}">
                <a16:creationId xmlns:a16="http://schemas.microsoft.com/office/drawing/2014/main" id="{C64E28FB-56A8-68D4-C264-742467323F30}"/>
              </a:ext>
            </a:extLst>
          </p:cNvPr>
          <p:cNvSpPr txBox="1"/>
          <p:nvPr/>
        </p:nvSpPr>
        <p:spPr>
          <a:xfrm>
            <a:off x="8839200" y="4490885"/>
            <a:ext cx="2160000" cy="369332"/>
          </a:xfrm>
          <a:prstGeom prst="rect">
            <a:avLst/>
          </a:prstGeom>
          <a:noFill/>
        </p:spPr>
        <p:txBody>
          <a:bodyPr wrap="square" rtlCol="0">
            <a:spAutoFit/>
          </a:bodyPr>
          <a:lstStyle/>
          <a:p>
            <a:pPr algn="ctr"/>
            <a:r>
              <a:rPr lang="en-IN" dirty="0" err="1">
                <a:solidFill>
                  <a:schemeClr val="bg1"/>
                </a:solidFill>
                <a:latin typeface="Bahnschrift SemiBold" panose="020B0502040204020203" pitchFamily="34" charset="0"/>
                <a:ea typeface="ADLaM Display" panose="020F0502020204030204" pitchFamily="2" charset="0"/>
                <a:cs typeface="ADLaM Display" panose="020F0502020204030204" pitchFamily="2" charset="0"/>
              </a:rPr>
              <a:t>Akshit</a:t>
            </a:r>
            <a:r>
              <a:rPr lang="en-IN" dirty="0">
                <a:solidFill>
                  <a:schemeClr val="bg1"/>
                </a:solidFill>
                <a:latin typeface="Bahnschrift SemiBold" panose="020B0502040204020203" pitchFamily="34" charset="0"/>
                <a:ea typeface="ADLaM Display" panose="020F0502020204030204" pitchFamily="2" charset="0"/>
                <a:cs typeface="ADLaM Display" panose="020F0502020204030204" pitchFamily="2" charset="0"/>
              </a:rPr>
              <a:t> Kushwaha</a:t>
            </a:r>
          </a:p>
        </p:txBody>
      </p:sp>
      <p:sp>
        <p:nvSpPr>
          <p:cNvPr id="3" name="Footer Placeholder 3">
            <a:extLst>
              <a:ext uri="{FF2B5EF4-FFF2-40B4-BE49-F238E27FC236}">
                <a16:creationId xmlns:a16="http://schemas.microsoft.com/office/drawing/2014/main" id="{AED6096C-0133-DE79-8187-EDA80862B952}"/>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1579562137"/>
      </p:ext>
    </p:extLst>
  </p:cSld>
  <p:clrMapOvr>
    <a:masterClrMapping/>
  </p:clrMapOvr>
  <mc:AlternateContent xmlns:mc="http://schemas.openxmlformats.org/markup-compatibility/2006">
    <mc:Choice xmlns:p14="http://schemas.microsoft.com/office/powerpoint/2010/main" Requires="p14">
      <p:transition spd="slow" p14:dur="3000" advTm="3245">
        <p14:shred/>
      </p:transition>
    </mc:Choice>
    <mc:Fallback>
      <p:transition spd="slow" advTm="3245">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~TEAM PUNISHERS</a:t>
            </a:r>
            <a:endParaRPr lang="en-US" dirty="0">
              <a:latin typeface="Segoe UI Light" panose="020B0502040204020203" pitchFamily="34" charset="0"/>
              <a:ea typeface="Calibri" panose="020F0502020204030204"/>
              <a:cs typeface="Segoe UI Light" panose="020B0502040204020203" pitchFamily="34" charset="0"/>
            </a:endParaRPr>
          </a:p>
          <a:p>
            <a:endParaRPr lang="en-US" dirty="0"/>
          </a:p>
        </p:txBody>
      </p:sp>
      <p:sp>
        <p:nvSpPr>
          <p:cNvPr id="4" name="Footer Placeholder 3">
            <a:extLst>
              <a:ext uri="{FF2B5EF4-FFF2-40B4-BE49-F238E27FC236}">
                <a16:creationId xmlns:a16="http://schemas.microsoft.com/office/drawing/2014/main" id="{C1FB2062-6FF1-6B69-1A51-A1CFC02D4F6B}"/>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1877701230"/>
      </p:ext>
    </p:extLst>
  </p:cSld>
  <p:clrMapOvr>
    <a:masterClrMapping/>
  </p:clrMapOvr>
  <mc:AlternateContent xmlns:mc="http://schemas.openxmlformats.org/markup-compatibility/2006">
    <mc:Choice xmlns:p14="http://schemas.microsoft.com/office/powerpoint/2010/main" Requires="p14">
      <p:transition spd="slow" p14:dur="1400" advTm="511">
        <p14:ripple/>
      </p:transition>
    </mc:Choice>
    <mc:Fallback>
      <p:transition spd="slow" advTm="51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7F7E09-6A9E-9FCC-7867-895F21ABE716}"/>
              </a:ext>
            </a:extLst>
          </p:cNvPr>
          <p:cNvSpPr txBox="1">
            <a:spLocks/>
          </p:cNvSpPr>
          <p:nvPr/>
        </p:nvSpPr>
        <p:spPr>
          <a:xfrm>
            <a:off x="3598711" y="210076"/>
            <a:ext cx="4994577" cy="7502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cap="all" spc="600" baseline="0">
                <a:solidFill>
                  <a:schemeClr val="bg1"/>
                </a:solidFill>
                <a:latin typeface="+mj-lt"/>
                <a:ea typeface="+mj-ea"/>
                <a:cs typeface="+mj-cs"/>
              </a:defRPr>
            </a:lvl1pPr>
          </a:lstStyle>
          <a:p>
            <a:r>
              <a:rPr lang="en-US" dirty="0">
                <a:ln w="28575">
                  <a:noFill/>
                  <a:prstDash val="solid"/>
                </a:ln>
              </a:rPr>
              <a:t>CONTENTS</a:t>
            </a:r>
            <a:endParaRPr lang="en-US" dirty="0"/>
          </a:p>
        </p:txBody>
      </p:sp>
      <p:sp>
        <p:nvSpPr>
          <p:cNvPr id="9" name="Footer Placeholder 3">
            <a:extLst>
              <a:ext uri="{FF2B5EF4-FFF2-40B4-BE49-F238E27FC236}">
                <a16:creationId xmlns:a16="http://schemas.microsoft.com/office/drawing/2014/main" id="{DDD0AE42-75AF-229C-2692-C10ADA4FFA83}"/>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
        <p:nvSpPr>
          <p:cNvPr id="20" name="Rectangle 19" descr="Full battery with solid fill">
            <a:extLst>
              <a:ext uri="{FF2B5EF4-FFF2-40B4-BE49-F238E27FC236}">
                <a16:creationId xmlns:a16="http://schemas.microsoft.com/office/drawing/2014/main" id="{CA3F2644-6F2F-E642-1D2E-1E3DE7FDF4B1}"/>
              </a:ext>
            </a:extLst>
          </p:cNvPr>
          <p:cNvSpPr>
            <a:spLocks/>
          </p:cNvSpPr>
          <p:nvPr/>
        </p:nvSpPr>
        <p:spPr>
          <a:xfrm>
            <a:off x="1479423" y="1159166"/>
            <a:ext cx="1080000" cy="1080000"/>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a:effectLst>
            <a:glow rad="101600">
              <a:schemeClr val="accent2">
                <a:satMod val="175000"/>
                <a:alpha val="40000"/>
              </a:schemeClr>
            </a:glo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IN" b="1">
              <a:ln w="22225">
                <a:solidFill>
                  <a:schemeClr val="accent2"/>
                </a:solidFill>
                <a:prstDash val="solid"/>
              </a:ln>
              <a:solidFill>
                <a:schemeClr val="accent2">
                  <a:lumMod val="40000"/>
                  <a:lumOff val="60000"/>
                </a:schemeClr>
              </a:solidFill>
            </a:endParaRPr>
          </a:p>
        </p:txBody>
      </p:sp>
      <p:sp>
        <p:nvSpPr>
          <p:cNvPr id="21" name="Rectangle 20" descr="Motorcycle with solid fill">
            <a:extLst>
              <a:ext uri="{FF2B5EF4-FFF2-40B4-BE49-F238E27FC236}">
                <a16:creationId xmlns:a16="http://schemas.microsoft.com/office/drawing/2014/main" id="{3134F4D0-49FD-E059-0E57-66A0A8FE4B92}"/>
              </a:ext>
            </a:extLst>
          </p:cNvPr>
          <p:cNvSpPr>
            <a:spLocks/>
          </p:cNvSpPr>
          <p:nvPr/>
        </p:nvSpPr>
        <p:spPr>
          <a:xfrm>
            <a:off x="1398041" y="3864299"/>
            <a:ext cx="1080000" cy="108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a:effectLst>
            <a:glow rad="101600">
              <a:schemeClr val="accent2">
                <a:satMod val="175000"/>
                <a:alpha val="40000"/>
              </a:schemeClr>
            </a:glo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IN"/>
          </a:p>
        </p:txBody>
      </p:sp>
      <p:sp>
        <p:nvSpPr>
          <p:cNvPr id="22" name="Rectangle 21" descr="Sun with solid fill">
            <a:extLst>
              <a:ext uri="{FF2B5EF4-FFF2-40B4-BE49-F238E27FC236}">
                <a16:creationId xmlns:a16="http://schemas.microsoft.com/office/drawing/2014/main" id="{4EAE710B-5447-D036-2EA3-FD00586DE306}"/>
              </a:ext>
            </a:extLst>
          </p:cNvPr>
          <p:cNvSpPr>
            <a:spLocks/>
          </p:cNvSpPr>
          <p:nvPr/>
        </p:nvSpPr>
        <p:spPr>
          <a:xfrm>
            <a:off x="5602572" y="5012596"/>
            <a:ext cx="1080000" cy="108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a:effectLst>
            <a:glow rad="101600">
              <a:schemeClr val="accent2">
                <a:satMod val="175000"/>
                <a:alpha val="40000"/>
              </a:schemeClr>
            </a:glo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IN"/>
          </a:p>
        </p:txBody>
      </p:sp>
      <p:sp>
        <p:nvSpPr>
          <p:cNvPr id="23" name="Rectangle 22" descr="Processor with solid fill">
            <a:extLst>
              <a:ext uri="{FF2B5EF4-FFF2-40B4-BE49-F238E27FC236}">
                <a16:creationId xmlns:a16="http://schemas.microsoft.com/office/drawing/2014/main" id="{FECE51AB-B7BC-0BDB-53C4-54900A84C2CC}"/>
              </a:ext>
            </a:extLst>
          </p:cNvPr>
          <p:cNvSpPr>
            <a:spLocks/>
          </p:cNvSpPr>
          <p:nvPr/>
        </p:nvSpPr>
        <p:spPr>
          <a:xfrm>
            <a:off x="9725395" y="4071481"/>
            <a:ext cx="1080000" cy="108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a:effectLst>
            <a:glow rad="101600">
              <a:schemeClr val="accent2">
                <a:satMod val="175000"/>
                <a:alpha val="40000"/>
              </a:schemeClr>
            </a:glo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IN"/>
          </a:p>
        </p:txBody>
      </p:sp>
      <p:sp>
        <p:nvSpPr>
          <p:cNvPr id="25" name="Rectangle 24" descr="Blueprint with solid fill">
            <a:extLst>
              <a:ext uri="{FF2B5EF4-FFF2-40B4-BE49-F238E27FC236}">
                <a16:creationId xmlns:a16="http://schemas.microsoft.com/office/drawing/2014/main" id="{A62A3E53-F37E-2D64-9389-BF898A627869}"/>
              </a:ext>
            </a:extLst>
          </p:cNvPr>
          <p:cNvSpPr>
            <a:spLocks/>
          </p:cNvSpPr>
          <p:nvPr/>
        </p:nvSpPr>
        <p:spPr>
          <a:xfrm>
            <a:off x="9650273" y="1213974"/>
            <a:ext cx="1080000" cy="108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t="-1000" b="-1000"/>
            </a:stretch>
          </a:blipFill>
          <a:ln>
            <a:noFill/>
          </a:ln>
          <a:effectLst>
            <a:glow rad="101600">
              <a:schemeClr val="accent2">
                <a:satMod val="175000"/>
                <a:alpha val="40000"/>
              </a:schemeClr>
            </a:glo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IN" dirty="0"/>
          </a:p>
        </p:txBody>
      </p:sp>
      <p:sp>
        <p:nvSpPr>
          <p:cNvPr id="26" name="Rectangle 25" descr="Battery charging with solid fill">
            <a:extLst>
              <a:ext uri="{FF2B5EF4-FFF2-40B4-BE49-F238E27FC236}">
                <a16:creationId xmlns:a16="http://schemas.microsoft.com/office/drawing/2014/main" id="{DA2C7032-C289-EB1F-A7C4-ABDF28E45153}"/>
              </a:ext>
            </a:extLst>
          </p:cNvPr>
          <p:cNvSpPr>
            <a:spLocks/>
          </p:cNvSpPr>
          <p:nvPr/>
        </p:nvSpPr>
        <p:spPr>
          <a:xfrm>
            <a:off x="5573944" y="2155752"/>
            <a:ext cx="1080000" cy="1080000"/>
          </a:xfrm>
          <a:prstGeom prst="rect">
            <a:avLst/>
          </a:prstGeom>
          <a:blipFill>
            <a:blip r:embed="rId12">
              <a:extLst>
                <a:ext uri="{96DAC541-7B7A-43D3-8B79-37D633B846F1}">
                  <asvg:svgBlip xmlns:asvg="http://schemas.microsoft.com/office/drawing/2016/SVG/main" r:embed="rId13"/>
                </a:ext>
              </a:extLst>
            </a:blip>
            <a:srcRect/>
            <a:stretch>
              <a:fillRect t="-1000" b="-1000"/>
            </a:stretch>
          </a:blipFill>
          <a:ln>
            <a:noFill/>
          </a:ln>
          <a:effectLst>
            <a:glow rad="101600">
              <a:schemeClr val="accent2">
                <a:satMod val="175000"/>
                <a:alpha val="40000"/>
              </a:schemeClr>
            </a:glo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IN"/>
          </a:p>
        </p:txBody>
      </p:sp>
      <p:sp>
        <p:nvSpPr>
          <p:cNvPr id="36" name="TextBox 35">
            <a:extLst>
              <a:ext uri="{FF2B5EF4-FFF2-40B4-BE49-F238E27FC236}">
                <a16:creationId xmlns:a16="http://schemas.microsoft.com/office/drawing/2014/main" id="{4391041A-9C29-F5C0-8DD9-AE231AAE8C97}"/>
              </a:ext>
            </a:extLst>
          </p:cNvPr>
          <p:cNvSpPr txBox="1"/>
          <p:nvPr/>
        </p:nvSpPr>
        <p:spPr>
          <a:xfrm>
            <a:off x="1461727" y="2348467"/>
            <a:ext cx="873593" cy="681487"/>
          </a:xfrm>
          <a:prstGeom prst="rect">
            <a:avLst/>
          </a:prstGeom>
          <a:noFill/>
        </p:spPr>
        <p:txBody>
          <a:bodyPr wrap="square" rtlCol="0">
            <a:spAutoFit/>
          </a:bodyPr>
          <a:lstStyle/>
          <a:p>
            <a:endParaRPr lang="en-IN"/>
          </a:p>
        </p:txBody>
      </p:sp>
      <p:sp>
        <p:nvSpPr>
          <p:cNvPr id="37" name="TextBox 36">
            <a:extLst>
              <a:ext uri="{FF2B5EF4-FFF2-40B4-BE49-F238E27FC236}">
                <a16:creationId xmlns:a16="http://schemas.microsoft.com/office/drawing/2014/main" id="{3A4462E5-F6B3-8B7D-B303-1CC60B4633F7}"/>
              </a:ext>
            </a:extLst>
          </p:cNvPr>
          <p:cNvSpPr txBox="1"/>
          <p:nvPr/>
        </p:nvSpPr>
        <p:spPr>
          <a:xfrm>
            <a:off x="1199225" y="2205305"/>
            <a:ext cx="1598839" cy="646331"/>
          </a:xfrm>
          <a:prstGeom prst="rect">
            <a:avLst/>
          </a:prstGeom>
          <a:noFill/>
        </p:spPr>
        <p:txBody>
          <a:bodyPr wrap="square" rtlCol="0">
            <a:spAutoFit/>
          </a:bodyPr>
          <a:lstStyle/>
          <a:p>
            <a:pPr algn="ctr"/>
            <a:r>
              <a:rPr lang="en-US" dirty="0">
                <a:solidFill>
                  <a:schemeClr val="bg1">
                    <a:lumMod val="95000"/>
                  </a:schemeClr>
                </a:solidFill>
                <a:latin typeface="Arial Black" panose="020B0A04020102020204" pitchFamily="34" charset="0"/>
              </a:rPr>
              <a:t>Power bank</a:t>
            </a:r>
            <a:endParaRPr lang="en-IN" dirty="0">
              <a:solidFill>
                <a:schemeClr val="bg1">
                  <a:lumMod val="95000"/>
                </a:schemeClr>
              </a:solidFill>
              <a:latin typeface="Arial Black" panose="020B0A04020102020204" pitchFamily="34" charset="0"/>
            </a:endParaRPr>
          </a:p>
        </p:txBody>
      </p:sp>
      <p:sp>
        <p:nvSpPr>
          <p:cNvPr id="40" name="TextBox 39">
            <a:extLst>
              <a:ext uri="{FF2B5EF4-FFF2-40B4-BE49-F238E27FC236}">
                <a16:creationId xmlns:a16="http://schemas.microsoft.com/office/drawing/2014/main" id="{1D0B82D5-8A18-55BE-77D4-CE02E69653A7}"/>
              </a:ext>
            </a:extLst>
          </p:cNvPr>
          <p:cNvSpPr txBox="1"/>
          <p:nvPr/>
        </p:nvSpPr>
        <p:spPr>
          <a:xfrm>
            <a:off x="5261443" y="1281975"/>
            <a:ext cx="1598839" cy="923330"/>
          </a:xfrm>
          <a:prstGeom prst="rect">
            <a:avLst/>
          </a:prstGeom>
          <a:noFill/>
        </p:spPr>
        <p:txBody>
          <a:bodyPr wrap="square" rtlCol="0">
            <a:spAutoFit/>
          </a:bodyPr>
          <a:lstStyle/>
          <a:p>
            <a:pPr algn="ctr"/>
            <a:r>
              <a:rPr lang="en-US" dirty="0">
                <a:solidFill>
                  <a:schemeClr val="bg1">
                    <a:lumMod val="95000"/>
                  </a:schemeClr>
                </a:solidFill>
                <a:latin typeface="Arial Black" panose="020B0A04020102020204" pitchFamily="34" charset="0"/>
              </a:rPr>
              <a:t>Improved Lithium-Ion Battery</a:t>
            </a:r>
            <a:endParaRPr lang="en-IN" dirty="0">
              <a:solidFill>
                <a:schemeClr val="bg1">
                  <a:lumMod val="95000"/>
                </a:schemeClr>
              </a:solidFill>
              <a:latin typeface="Arial Black" panose="020B0A04020102020204" pitchFamily="34" charset="0"/>
            </a:endParaRPr>
          </a:p>
        </p:txBody>
      </p:sp>
      <p:sp>
        <p:nvSpPr>
          <p:cNvPr id="41" name="TextBox 40">
            <a:extLst>
              <a:ext uri="{FF2B5EF4-FFF2-40B4-BE49-F238E27FC236}">
                <a16:creationId xmlns:a16="http://schemas.microsoft.com/office/drawing/2014/main" id="{DB8A3622-F811-FB56-0861-6898D7649A47}"/>
              </a:ext>
            </a:extLst>
          </p:cNvPr>
          <p:cNvSpPr txBox="1"/>
          <p:nvPr/>
        </p:nvSpPr>
        <p:spPr>
          <a:xfrm>
            <a:off x="9322619" y="2293974"/>
            <a:ext cx="1805594" cy="646331"/>
          </a:xfrm>
          <a:prstGeom prst="rect">
            <a:avLst/>
          </a:prstGeom>
          <a:noFill/>
        </p:spPr>
        <p:txBody>
          <a:bodyPr wrap="square" rtlCol="0">
            <a:spAutoFit/>
          </a:bodyPr>
          <a:lstStyle/>
          <a:p>
            <a:pPr algn="ctr"/>
            <a:r>
              <a:rPr lang="en-US">
                <a:solidFill>
                  <a:schemeClr val="bg1">
                    <a:lumMod val="95000"/>
                  </a:schemeClr>
                </a:solidFill>
                <a:latin typeface="Arial Black" panose="020B0A04020102020204" pitchFamily="34" charset="0"/>
              </a:rPr>
              <a:t>Design Optimization</a:t>
            </a:r>
            <a:endParaRPr lang="en-IN">
              <a:solidFill>
                <a:schemeClr val="bg1">
                  <a:lumMod val="95000"/>
                </a:schemeClr>
              </a:solidFill>
              <a:latin typeface="Arial Black" panose="020B0A04020102020204" pitchFamily="34" charset="0"/>
            </a:endParaRPr>
          </a:p>
        </p:txBody>
      </p:sp>
      <p:sp>
        <p:nvSpPr>
          <p:cNvPr id="42" name="TextBox 41">
            <a:extLst>
              <a:ext uri="{FF2B5EF4-FFF2-40B4-BE49-F238E27FC236}">
                <a16:creationId xmlns:a16="http://schemas.microsoft.com/office/drawing/2014/main" id="{0D32C015-236D-3368-4405-963217F031F2}"/>
              </a:ext>
            </a:extLst>
          </p:cNvPr>
          <p:cNvSpPr txBox="1"/>
          <p:nvPr/>
        </p:nvSpPr>
        <p:spPr>
          <a:xfrm>
            <a:off x="1183574" y="4910823"/>
            <a:ext cx="1598839" cy="923330"/>
          </a:xfrm>
          <a:prstGeom prst="rect">
            <a:avLst/>
          </a:prstGeom>
          <a:noFill/>
        </p:spPr>
        <p:txBody>
          <a:bodyPr wrap="square" rtlCol="0">
            <a:spAutoFit/>
          </a:bodyPr>
          <a:lstStyle/>
          <a:p>
            <a:pPr algn="ctr"/>
            <a:r>
              <a:rPr lang="en-US" dirty="0">
                <a:solidFill>
                  <a:schemeClr val="bg1">
                    <a:lumMod val="95000"/>
                  </a:schemeClr>
                </a:solidFill>
                <a:latin typeface="Arial Black" panose="020B0A04020102020204" pitchFamily="34" charset="0"/>
              </a:rPr>
              <a:t>Better Dynamo usage</a:t>
            </a:r>
            <a:endParaRPr lang="en-IN" dirty="0">
              <a:solidFill>
                <a:schemeClr val="bg1">
                  <a:lumMod val="95000"/>
                </a:schemeClr>
              </a:solidFill>
              <a:latin typeface="Arial Black" panose="020B0A04020102020204" pitchFamily="34" charset="0"/>
            </a:endParaRPr>
          </a:p>
        </p:txBody>
      </p:sp>
      <p:sp>
        <p:nvSpPr>
          <p:cNvPr id="43" name="TextBox 42">
            <a:extLst>
              <a:ext uri="{FF2B5EF4-FFF2-40B4-BE49-F238E27FC236}">
                <a16:creationId xmlns:a16="http://schemas.microsoft.com/office/drawing/2014/main" id="{A0E00911-D211-D16F-CCEA-4869435E4D6D}"/>
              </a:ext>
            </a:extLst>
          </p:cNvPr>
          <p:cNvSpPr txBox="1"/>
          <p:nvPr/>
        </p:nvSpPr>
        <p:spPr>
          <a:xfrm>
            <a:off x="5343153" y="4031967"/>
            <a:ext cx="1598839" cy="923330"/>
          </a:xfrm>
          <a:prstGeom prst="rect">
            <a:avLst/>
          </a:prstGeom>
          <a:noFill/>
        </p:spPr>
        <p:txBody>
          <a:bodyPr wrap="square" rtlCol="0">
            <a:spAutoFit/>
          </a:bodyPr>
          <a:lstStyle/>
          <a:p>
            <a:pPr algn="ctr"/>
            <a:r>
              <a:rPr lang="en-US" dirty="0">
                <a:solidFill>
                  <a:schemeClr val="bg1">
                    <a:lumMod val="95000"/>
                  </a:schemeClr>
                </a:solidFill>
                <a:latin typeface="Arial Black" panose="020B0A04020102020204" pitchFamily="34" charset="0"/>
              </a:rPr>
              <a:t>Compact Solar Panels</a:t>
            </a:r>
            <a:endParaRPr lang="en-IN" dirty="0">
              <a:solidFill>
                <a:schemeClr val="bg1">
                  <a:lumMod val="95000"/>
                </a:schemeClr>
              </a:solidFill>
              <a:latin typeface="Arial Black" panose="020B0A04020102020204" pitchFamily="34" charset="0"/>
            </a:endParaRPr>
          </a:p>
        </p:txBody>
      </p:sp>
      <p:sp>
        <p:nvSpPr>
          <p:cNvPr id="44" name="TextBox 43">
            <a:extLst>
              <a:ext uri="{FF2B5EF4-FFF2-40B4-BE49-F238E27FC236}">
                <a16:creationId xmlns:a16="http://schemas.microsoft.com/office/drawing/2014/main" id="{D7E8C80A-5E18-3FBC-4BC6-59D56B10921C}"/>
              </a:ext>
            </a:extLst>
          </p:cNvPr>
          <p:cNvSpPr txBox="1"/>
          <p:nvPr/>
        </p:nvSpPr>
        <p:spPr>
          <a:xfrm>
            <a:off x="9322619" y="5151481"/>
            <a:ext cx="1969255" cy="646331"/>
          </a:xfrm>
          <a:prstGeom prst="rect">
            <a:avLst/>
          </a:prstGeom>
          <a:noFill/>
        </p:spPr>
        <p:txBody>
          <a:bodyPr wrap="square" rtlCol="0">
            <a:spAutoFit/>
          </a:bodyPr>
          <a:lstStyle/>
          <a:p>
            <a:pPr algn="ctr"/>
            <a:r>
              <a:rPr lang="en-US">
                <a:solidFill>
                  <a:schemeClr val="bg1">
                    <a:lumMod val="95000"/>
                  </a:schemeClr>
                </a:solidFill>
                <a:latin typeface="Arial Black" panose="020B0A04020102020204" pitchFamily="34" charset="0"/>
              </a:rPr>
              <a:t>Piezoelectric </a:t>
            </a:r>
            <a:r>
              <a:rPr lang="en-US" err="1">
                <a:solidFill>
                  <a:schemeClr val="bg1">
                    <a:lumMod val="95000"/>
                  </a:schemeClr>
                </a:solidFill>
                <a:latin typeface="Arial Black" panose="020B0A04020102020204" pitchFamily="34" charset="0"/>
              </a:rPr>
              <a:t>tyres</a:t>
            </a:r>
            <a:endParaRPr lang="en-IN">
              <a:solidFill>
                <a:schemeClr val="bg1">
                  <a:lumMod val="95000"/>
                </a:schemeClr>
              </a:solidFill>
              <a:latin typeface="Arial Black" panose="020B0A04020102020204" pitchFamily="34" charset="0"/>
            </a:endParaRPr>
          </a:p>
        </p:txBody>
      </p:sp>
    </p:spTree>
    <p:extLst>
      <p:ext uri="{BB962C8B-B14F-4D97-AF65-F5344CB8AC3E}">
        <p14:creationId xmlns:p14="http://schemas.microsoft.com/office/powerpoint/2010/main" val="3127128736"/>
      </p:ext>
    </p:extLst>
  </p:cSld>
  <p:clrMapOvr>
    <a:masterClrMapping/>
  </p:clrMapOvr>
  <mc:AlternateContent xmlns:mc="http://schemas.openxmlformats.org/markup-compatibility/2006">
    <mc:Choice xmlns:p14="http://schemas.microsoft.com/office/powerpoint/2010/main" Requires="p14">
      <p:transition spd="slow" p14:dur="4000" advTm="5857">
        <p14:vortex dir="r"/>
      </p:transition>
    </mc:Choice>
    <mc:Fallback>
      <p:transition spd="slow" advTm="585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a:xfrm>
            <a:off x="2228088" y="1041609"/>
            <a:ext cx="7735824" cy="720980"/>
          </a:xfrm>
        </p:spPr>
        <p:txBody>
          <a:bodyPr/>
          <a:lstStyle/>
          <a:p>
            <a:r>
              <a:rPr lang="en-US" dirty="0"/>
              <a:t>POWER BANK</a:t>
            </a:r>
          </a:p>
        </p:txBody>
      </p:sp>
      <p:sp>
        <p:nvSpPr>
          <p:cNvPr id="7" name="Subtitle 2">
            <a:extLst>
              <a:ext uri="{FF2B5EF4-FFF2-40B4-BE49-F238E27FC236}">
                <a16:creationId xmlns:a16="http://schemas.microsoft.com/office/drawing/2014/main" id="{74433B03-DBA5-8759-6F85-F080875EBCE5}"/>
              </a:ext>
            </a:extLst>
          </p:cNvPr>
          <p:cNvSpPr txBox="1">
            <a:spLocks/>
          </p:cNvSpPr>
          <p:nvPr/>
        </p:nvSpPr>
        <p:spPr>
          <a:xfrm>
            <a:off x="2177109" y="1850595"/>
            <a:ext cx="7735824" cy="1133856"/>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1000"/>
              </a:spcBef>
              <a:buClr>
                <a:schemeClr val="accent6"/>
              </a:buClr>
              <a:buFont typeface="Courier New" panose="02070309020205020404" pitchFamily="49" charset="0"/>
              <a:buNone/>
              <a:defRPr sz="1800" kern="1200">
                <a:solidFill>
                  <a:schemeClr val="bg1"/>
                </a:solidFill>
                <a:latin typeface="+mn-lt"/>
                <a:ea typeface="+mn-ea"/>
                <a:cs typeface="Segoe UI" panose="020B0502040204020203" pitchFamily="34" charset="0"/>
              </a:defRPr>
            </a:lvl1pPr>
            <a:lvl2pPr marL="457200" indent="0" algn="ctr" defTabSz="914400" rtl="0" eaLnBrk="1" latinLnBrk="0" hangingPunct="1">
              <a:lnSpc>
                <a:spcPct val="90000"/>
              </a:lnSpc>
              <a:spcBef>
                <a:spcPts val="500"/>
              </a:spcBef>
              <a:buClr>
                <a:schemeClr val="accent6"/>
              </a:buClr>
              <a:buFont typeface="Courier New" panose="02070309020205020404" pitchFamily="49" charset="0"/>
              <a:buNone/>
              <a:defRPr sz="2000" kern="1200">
                <a:solidFill>
                  <a:schemeClr val="bg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Clr>
                <a:schemeClr val="accent6"/>
              </a:buClr>
              <a:buFont typeface="Courier New" panose="02070309020205020404" pitchFamily="49" charset="0"/>
              <a:buNone/>
              <a:defRPr sz="1800" kern="1200">
                <a:solidFill>
                  <a:schemeClr val="bg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Clr>
                <a:schemeClr val="accent6"/>
              </a:buClr>
              <a:buFont typeface="Courier New" panose="02070309020205020404" pitchFamily="49" charset="0"/>
              <a:buNone/>
              <a:defRPr sz="1600" kern="1200">
                <a:solidFill>
                  <a:schemeClr val="bg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Clr>
                <a:schemeClr val="accent6"/>
              </a:buClr>
              <a:buFont typeface="Courier New" panose="02070309020205020404" pitchFamily="49" charset="0"/>
              <a:buNone/>
              <a:defRPr sz="1600" kern="1200">
                <a:solidFill>
                  <a:schemeClr val="bg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400" dirty="0">
                <a:latin typeface="3ds Condensed Light" panose="02000503020000020004" pitchFamily="2" charset="0"/>
                <a:ea typeface="Cascadia Code SemiBold" panose="020B0609020000020004" pitchFamily="49" charset="0"/>
                <a:cs typeface="Cascadia Code SemiBold" panose="020B0609020000020004" pitchFamily="49" charset="0"/>
              </a:rPr>
              <a:t>The evolution of portable charging solutions for electric bikes is a critical driver in the adoption of electric two-wheelers. These solutions offer the convenience and flexibility that riders demand, making the transition to electric mobility seamless and user friendly.</a:t>
            </a:r>
          </a:p>
        </p:txBody>
      </p:sp>
      <p:pic>
        <p:nvPicPr>
          <p:cNvPr id="10" name="Picture 9" descr="A close-up of a machine&#10;&#10;Description automatically generated">
            <a:extLst>
              <a:ext uri="{FF2B5EF4-FFF2-40B4-BE49-F238E27FC236}">
                <a16:creationId xmlns:a16="http://schemas.microsoft.com/office/drawing/2014/main" id="{19059E05-0ABE-DE6F-E25C-C2F158135065}"/>
              </a:ext>
            </a:extLst>
          </p:cNvPr>
          <p:cNvPicPr>
            <a:picLocks noChangeAspect="1"/>
          </p:cNvPicPr>
          <p:nvPr/>
        </p:nvPicPr>
        <p:blipFill>
          <a:blip r:embed="rId2"/>
          <a:stretch>
            <a:fillRect/>
          </a:stretch>
        </p:blipFill>
        <p:spPr>
          <a:xfrm>
            <a:off x="3908134" y="4383794"/>
            <a:ext cx="4378976" cy="2470189"/>
          </a:xfrm>
          <a:prstGeom prst="rect">
            <a:avLst/>
          </a:prstGeom>
        </p:spPr>
      </p:pic>
      <p:sp>
        <p:nvSpPr>
          <p:cNvPr id="11" name="Footer Placeholder 3">
            <a:extLst>
              <a:ext uri="{FF2B5EF4-FFF2-40B4-BE49-F238E27FC236}">
                <a16:creationId xmlns:a16="http://schemas.microsoft.com/office/drawing/2014/main" id="{2E699943-ED8D-42F7-EE47-F6112D9DF4D1}"/>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3380759881"/>
      </p:ext>
    </p:extLst>
  </p:cSld>
  <p:clrMapOvr>
    <a:masterClrMapping/>
  </p:clrMapOvr>
  <mc:AlternateContent xmlns:mc="http://schemas.openxmlformats.org/markup-compatibility/2006">
    <mc:Choice xmlns:p14="http://schemas.microsoft.com/office/powerpoint/2010/main" Requires="p14">
      <p:transition spd="slow" p14:dur="3000" advTm="3246">
        <p14:shred/>
      </p:transition>
    </mc:Choice>
    <mc:Fallback>
      <p:transition spd="slow" advTm="324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a:xfrm>
            <a:off x="2037588" y="393192"/>
            <a:ext cx="7735824" cy="720980"/>
          </a:xfrm>
        </p:spPr>
        <p:txBody>
          <a:bodyPr/>
          <a:lstStyle/>
          <a:p>
            <a:r>
              <a:rPr lang="en-US" dirty="0"/>
              <a:t>POWER BANK</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1323609" y="1970315"/>
            <a:ext cx="10247905" cy="5325577"/>
          </a:xfrm>
        </p:spPr>
        <p:txBody>
          <a:bodyPr vert="horz" lIns="91440" tIns="45720" rIns="91440" bIns="45720" rtlCol="0" anchor="t">
            <a:noAutofit/>
          </a:bodyPr>
          <a:lstStyle/>
          <a:p>
            <a:endParaRPr lang="en-US" sz="2400" dirty="0">
              <a:latin typeface="3ds Condensed Light" panose="02000503020000020004" pitchFamily="2" charset="0"/>
              <a:ea typeface="Cascadia Code SemiBold" panose="020B0609020000020004" pitchFamily="49" charset="0"/>
              <a:cs typeface="Cascadia Code SemiBold" panose="020B0609020000020004" pitchFamily="49" charset="0"/>
            </a:endParaRPr>
          </a:p>
          <a:p>
            <a:endParaRPr lang="en-US" sz="2400" dirty="0">
              <a:latin typeface="3ds Condensed Light" panose="02000503020000020004" pitchFamily="2" charset="0"/>
              <a:ea typeface="Cascadia Code SemiBold" panose="020B0609020000020004" pitchFamily="49" charset="0"/>
              <a:cs typeface="Cascadia Code SemiBold" panose="020B0609020000020004" pitchFamily="49" charset="0"/>
            </a:endParaRPr>
          </a:p>
          <a:p>
            <a:endParaRPr lang="en-US" sz="2400" dirty="0">
              <a:latin typeface="3ds Condensed Light" panose="02000503020000020004" pitchFamily="2" charset="0"/>
              <a:ea typeface="Cascadia Code SemiBold" panose="020B0609020000020004" pitchFamily="49" charset="0"/>
              <a:cs typeface="Cascadia Code SemiBold" panose="020B0609020000020004" pitchFamily="49" charset="0"/>
            </a:endParaRPr>
          </a:p>
          <a:p>
            <a:endParaRPr lang="en-US" sz="2400" dirty="0">
              <a:latin typeface="3ds Condensed Light" panose="02000503020000020004" pitchFamily="2" charset="0"/>
              <a:ea typeface="Cascadia Code SemiBold" panose="020B0609020000020004" pitchFamily="49" charset="0"/>
              <a:cs typeface="Cascadia Code SemiBold" panose="020B0609020000020004" pitchFamily="49" charset="0"/>
            </a:endParaRPr>
          </a:p>
          <a:p>
            <a:pPr marL="285750" indent="-285750" algn="l">
              <a:buFont typeface="Arial" panose="02070309020205020404" pitchFamily="49" charset="0"/>
              <a:buChar char="•"/>
            </a:pPr>
            <a:r>
              <a:rPr lang="en-US" sz="2400" dirty="0">
                <a:latin typeface="3ds Condensed Light" panose="02000503020000020004" pitchFamily="2" charset="0"/>
                <a:ea typeface="Cascadia Code SemiBold" panose="020B0609020000020004" pitchFamily="49" charset="0"/>
                <a:cs typeface="Cascadia Code SemiBold" panose="020B0609020000020004" pitchFamily="49" charset="0"/>
              </a:rPr>
              <a:t>Having a high energy density, lithium-ion batteries can improve the mileage range of electric vehicles.</a:t>
            </a:r>
          </a:p>
          <a:p>
            <a:pPr marL="285750" indent="-285750" algn="l">
              <a:buFont typeface="Arial" panose="02070309020205020404" pitchFamily="49" charset="0"/>
              <a:buChar char="•"/>
            </a:pPr>
            <a:r>
              <a:rPr lang="en-US" sz="2400" dirty="0">
                <a:latin typeface="3ds Condensed Light" panose="02000503020000020004" pitchFamily="2" charset="0"/>
                <a:ea typeface="Cascadia Code SemiBold" panose="020B0609020000020004" pitchFamily="49" charset="0"/>
                <a:cs typeface="Cascadia Code SemiBold" panose="020B0609020000020004" pitchFamily="49" charset="0"/>
              </a:rPr>
              <a:t>Having a power bank as a backup battery of electric vehicles is a cost effective and feasible method to increase the range of the vehicles.</a:t>
            </a:r>
          </a:p>
        </p:txBody>
      </p:sp>
      <p:pic>
        <p:nvPicPr>
          <p:cNvPr id="8" name="Picture 7" descr="A green liquid in a glass&#10;&#10;Description automatically generated">
            <a:extLst>
              <a:ext uri="{FF2B5EF4-FFF2-40B4-BE49-F238E27FC236}">
                <a16:creationId xmlns:a16="http://schemas.microsoft.com/office/drawing/2014/main" id="{DF1C7844-77B4-086C-B411-9519DAFE2C36}"/>
              </a:ext>
            </a:extLst>
          </p:cNvPr>
          <p:cNvPicPr>
            <a:picLocks noChangeAspect="1"/>
          </p:cNvPicPr>
          <p:nvPr/>
        </p:nvPicPr>
        <p:blipFill>
          <a:blip r:embed="rId2"/>
          <a:stretch>
            <a:fillRect/>
          </a:stretch>
        </p:blipFill>
        <p:spPr>
          <a:xfrm>
            <a:off x="4139701" y="1114172"/>
            <a:ext cx="3746999" cy="2807955"/>
          </a:xfrm>
          <a:prstGeom prst="rect">
            <a:avLst/>
          </a:prstGeom>
        </p:spPr>
      </p:pic>
      <p:sp>
        <p:nvSpPr>
          <p:cNvPr id="11" name="Footer Placeholder 3">
            <a:extLst>
              <a:ext uri="{FF2B5EF4-FFF2-40B4-BE49-F238E27FC236}">
                <a16:creationId xmlns:a16="http://schemas.microsoft.com/office/drawing/2014/main" id="{5F8F7AF5-80BB-EAD2-C279-E2F63EF4EC4C}"/>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8876412"/>
      </p:ext>
    </p:extLst>
  </p:cSld>
  <p:clrMapOvr>
    <a:masterClrMapping/>
  </p:clrMapOvr>
  <mc:AlternateContent xmlns:mc="http://schemas.openxmlformats.org/markup-compatibility/2006">
    <mc:Choice xmlns:p14="http://schemas.microsoft.com/office/powerpoint/2010/main" Requires="p14">
      <p:transition spd="slow" p14:dur="1400" advTm="6292">
        <p14:ripple/>
      </p:transition>
    </mc:Choice>
    <mc:Fallback>
      <p:transition spd="slow" advTm="6292">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1524000" y="218241"/>
            <a:ext cx="9144000" cy="1424017"/>
          </a:xfrm>
        </p:spPr>
        <p:txBody>
          <a:bodyPr/>
          <a:lstStyle/>
          <a:p>
            <a:r>
              <a:rPr lang="en-US" dirty="0"/>
              <a:t>INCREASING CAPACITY OF LITHIUM-ION BATTERY</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a:xfrm>
            <a:off x="295436" y="5459854"/>
            <a:ext cx="11796383" cy="730634"/>
          </a:xfrm>
        </p:spPr>
        <p:txBody>
          <a:bodyPr vert="horz" lIns="91440" tIns="45720" rIns="91440" bIns="45720" rtlCol="0" anchor="t">
            <a:noAutofit/>
          </a:bodyPr>
          <a:lstStyle/>
          <a:p>
            <a:pPr marL="342900" indent="-342900" algn="l">
              <a:buChar char="•"/>
            </a:pPr>
            <a:r>
              <a:rPr lang="en-US" b="1" i="1" dirty="0">
                <a:latin typeface="3ds Condensed Light" panose="02000503020000020004" pitchFamily="2" charset="0"/>
                <a:ea typeface="Cascadia Code SemiBold" panose="020B0609020000020004" pitchFamily="49" charset="0"/>
                <a:cs typeface="Cascadia Code SemiBold" panose="020B0609020000020004" pitchFamily="49" charset="0"/>
              </a:rPr>
              <a:t>By use of Silicon Anode</a:t>
            </a:r>
            <a:r>
              <a:rPr lang="en-US" dirty="0">
                <a:latin typeface="3ds Condensed Light" panose="02000503020000020004" pitchFamily="2" charset="0"/>
                <a:ea typeface="Cascadia Code SemiBold" panose="020B0609020000020004" pitchFamily="49" charset="0"/>
                <a:cs typeface="Cascadia Code SemiBold" panose="020B0609020000020004" pitchFamily="49" charset="0"/>
              </a:rPr>
              <a:t>:- This increases the higher energy retention of the battery by 70%.However, with 300% increase in volume.</a:t>
            </a:r>
          </a:p>
          <a:p>
            <a:pPr algn="l"/>
            <a:endParaRPr lang="en-US" dirty="0">
              <a:latin typeface="3ds Condensed Light" panose="02000503020000020004" pitchFamily="2" charset="0"/>
              <a:ea typeface="Cascadia Code SemiBold" panose="020B0609020000020004" pitchFamily="49" charset="0"/>
              <a:cs typeface="Cascadia Code SemiBold" panose="020B0609020000020004" pitchFamily="49" charset="0"/>
            </a:endParaRPr>
          </a:p>
          <a:p>
            <a:pPr marL="342900" indent="-342900" algn="l">
              <a:buChar char="•"/>
            </a:pPr>
            <a:endParaRPr lang="en-US" dirty="0">
              <a:latin typeface="3ds Condensed Light" panose="02000503020000020004" pitchFamily="2" charset="0"/>
              <a:ea typeface="Cascadia Code SemiBold" panose="020B0609020000020004" pitchFamily="49" charset="0"/>
              <a:cs typeface="Cascadia Code SemiBold" panose="020B0609020000020004" pitchFamily="49" charset="0"/>
            </a:endParaRPr>
          </a:p>
        </p:txBody>
      </p:sp>
      <p:pic>
        <p:nvPicPr>
          <p:cNvPr id="4" name="Picture 3" descr="A diagram of a graph and a diagram of a graph&#10;&#10;Description automatically generated">
            <a:extLst>
              <a:ext uri="{FF2B5EF4-FFF2-40B4-BE49-F238E27FC236}">
                <a16:creationId xmlns:a16="http://schemas.microsoft.com/office/drawing/2014/main" id="{1BD2347A-B14B-0BA1-1B41-164FBC55D9CD}"/>
              </a:ext>
            </a:extLst>
          </p:cNvPr>
          <p:cNvPicPr>
            <a:picLocks noChangeAspect="1"/>
          </p:cNvPicPr>
          <p:nvPr/>
        </p:nvPicPr>
        <p:blipFill>
          <a:blip r:embed="rId2"/>
          <a:stretch>
            <a:fillRect/>
          </a:stretch>
        </p:blipFill>
        <p:spPr>
          <a:xfrm>
            <a:off x="553140" y="1642258"/>
            <a:ext cx="10906697" cy="3617463"/>
          </a:xfrm>
          <a:prstGeom prst="rect">
            <a:avLst/>
          </a:prstGeom>
        </p:spPr>
      </p:pic>
      <p:sp>
        <p:nvSpPr>
          <p:cNvPr id="5" name="Footer Placeholder 3">
            <a:extLst>
              <a:ext uri="{FF2B5EF4-FFF2-40B4-BE49-F238E27FC236}">
                <a16:creationId xmlns:a16="http://schemas.microsoft.com/office/drawing/2014/main" id="{A255F044-F117-5855-D045-EF0B3EC8742D}"/>
              </a:ext>
            </a:extLst>
          </p:cNvPr>
          <p:cNvSpPr txBox="1">
            <a:spLocks/>
          </p:cNvSpPr>
          <p:nvPr/>
        </p:nvSpPr>
        <p:spPr>
          <a:xfrm>
            <a:off x="466344" y="6497267"/>
            <a:ext cx="2331720" cy="323800"/>
          </a:xfrm>
          <a:prstGeom prst="rect">
            <a:avLst/>
          </a:prstGeom>
        </p:spPr>
        <p:txBody>
          <a:bodyPr anchor="ctr">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548476299"/>
      </p:ext>
    </p:extLst>
  </p:cSld>
  <p:clrMapOvr>
    <a:masterClrMapping/>
  </p:clrMapOvr>
  <mc:AlternateContent xmlns:mc="http://schemas.openxmlformats.org/markup-compatibility/2006">
    <mc:Choice xmlns:p14="http://schemas.microsoft.com/office/powerpoint/2010/main" Requires="p14">
      <p:transition spd="slow" p14:dur="4000" advTm="4161">
        <p14:vortex dir="r"/>
      </p:transition>
    </mc:Choice>
    <mc:Fallback>
      <p:transition spd="slow" advTm="416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title"/>
          </p:nvPr>
        </p:nvSpPr>
        <p:spPr>
          <a:xfrm>
            <a:off x="850392" y="832104"/>
            <a:ext cx="10881360" cy="1069848"/>
          </a:xfrm>
        </p:spPr>
        <p:txBody>
          <a:bodyPr anchor="ctr">
            <a:normAutofit/>
          </a:bodyPr>
          <a:lstStyle/>
          <a:p>
            <a:pPr algn="ctr"/>
            <a:r>
              <a:rPr lang="en-US" sz="3400" dirty="0"/>
              <a:t>INCREASING CAPACITY OF LITHIUM-ION BATTERY</a:t>
            </a:r>
          </a:p>
        </p:txBody>
      </p:sp>
      <p:sp>
        <p:nvSpPr>
          <p:cNvPr id="3" name="Subtitle 2">
            <a:extLst>
              <a:ext uri="{FF2B5EF4-FFF2-40B4-BE49-F238E27FC236}">
                <a16:creationId xmlns:a16="http://schemas.microsoft.com/office/drawing/2014/main" id="{C05FF0B8-5B51-7376-0271-8D849CA3F8A8}"/>
              </a:ext>
            </a:extLst>
          </p:cNvPr>
          <p:cNvSpPr>
            <a:spLocks noGrp="1"/>
          </p:cNvSpPr>
          <p:nvPr>
            <p:ph sz="half" idx="1"/>
          </p:nvPr>
        </p:nvSpPr>
        <p:spPr>
          <a:xfrm>
            <a:off x="466344" y="2469115"/>
            <a:ext cx="5181600" cy="4308409"/>
          </a:xfrm>
        </p:spPr>
        <p:txBody>
          <a:bodyPr vert="horz" lIns="91440" tIns="45720" rIns="91440" bIns="45720" rtlCol="0">
            <a:normAutofit/>
          </a:bodyPr>
          <a:lstStyle/>
          <a:p>
            <a:pPr marL="342900" indent="-342900" algn="ctr">
              <a:buChar char="•"/>
            </a:pPr>
            <a:r>
              <a:rPr lang="en-US" b="1" i="1" dirty="0">
                <a:latin typeface="3ds Condensed Light" panose="02000503020000020004" pitchFamily="2" charset="0"/>
                <a:ea typeface="Cascadia Code SemiBold" panose="020B0609020000020004" pitchFamily="49" charset="0"/>
                <a:cs typeface="Cascadia Code SemiBold" panose="020B0609020000020004" pitchFamily="49" charset="0"/>
              </a:rPr>
              <a:t>By use of Graphite coated anodes</a:t>
            </a:r>
            <a:r>
              <a:rPr lang="en-US" dirty="0">
                <a:latin typeface="3ds Condensed Light" panose="02000503020000020004" pitchFamily="2" charset="0"/>
                <a:ea typeface="Cascadia Code SemiBold" panose="020B0609020000020004" pitchFamily="49" charset="0"/>
                <a:cs typeface="Cascadia Code SemiBold" panose="020B0609020000020004" pitchFamily="49" charset="0"/>
              </a:rPr>
              <a:t> can increase battery capacity by 1% and </a:t>
            </a:r>
            <a:r>
              <a:rPr lang="en-US" dirty="0" err="1">
                <a:latin typeface="3ds Condensed Light" panose="02000503020000020004" pitchFamily="2" charset="0"/>
                <a:ea typeface="Cascadia Code SemiBold" panose="020B0609020000020004" pitchFamily="49" charset="0"/>
                <a:cs typeface="Cascadia Code SemiBold" panose="020B0609020000020004" pitchFamily="49" charset="0"/>
              </a:rPr>
              <a:t>upto</a:t>
            </a:r>
            <a:r>
              <a:rPr lang="en-US" dirty="0">
                <a:latin typeface="3ds Condensed Light" panose="02000503020000020004" pitchFamily="2" charset="0"/>
                <a:ea typeface="Cascadia Code SemiBold" panose="020B0609020000020004" pitchFamily="49" charset="0"/>
                <a:cs typeface="Cascadia Code SemiBold" panose="020B0609020000020004" pitchFamily="49" charset="0"/>
              </a:rPr>
              <a:t> 20% using recovery cycle involving non uniform Li-ion distribution is formed under shallow cycling and leads to capacity loss. It can be restored.</a:t>
            </a:r>
          </a:p>
        </p:txBody>
      </p:sp>
      <p:pic>
        <p:nvPicPr>
          <p:cNvPr id="5" name="Picture 4" descr="A diagram of a cathode and cathode&#10;&#10;Description automatically generated">
            <a:extLst>
              <a:ext uri="{FF2B5EF4-FFF2-40B4-BE49-F238E27FC236}">
                <a16:creationId xmlns:a16="http://schemas.microsoft.com/office/drawing/2014/main" id="{0D95122F-808B-FF64-1E17-F4344E74A2DC}"/>
              </a:ext>
            </a:extLst>
          </p:cNvPr>
          <p:cNvPicPr>
            <a:picLocks noChangeAspect="1"/>
          </p:cNvPicPr>
          <p:nvPr/>
        </p:nvPicPr>
        <p:blipFill>
          <a:blip r:embed="rId2"/>
          <a:stretch>
            <a:fillRect/>
          </a:stretch>
        </p:blipFill>
        <p:spPr>
          <a:xfrm>
            <a:off x="6172200" y="2304320"/>
            <a:ext cx="5181600" cy="3393948"/>
          </a:xfrm>
          <a:prstGeom prst="rect">
            <a:avLst/>
          </a:prstGeom>
          <a:noFill/>
        </p:spPr>
      </p:pic>
      <p:sp>
        <p:nvSpPr>
          <p:cNvPr id="4" name="Footer Placeholder 3">
            <a:extLst>
              <a:ext uri="{FF2B5EF4-FFF2-40B4-BE49-F238E27FC236}">
                <a16:creationId xmlns:a16="http://schemas.microsoft.com/office/drawing/2014/main" id="{E4A4B6C3-A5B6-1124-0291-629BBBC672A5}"/>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2356673087"/>
      </p:ext>
    </p:extLst>
  </p:cSld>
  <p:clrMapOvr>
    <a:masterClrMapping/>
  </p:clrMapOvr>
  <mc:AlternateContent xmlns:mc="http://schemas.openxmlformats.org/markup-compatibility/2006">
    <mc:Choice xmlns:p14="http://schemas.microsoft.com/office/powerpoint/2010/main" Requires="p14">
      <p:transition spd="slow" p14:dur="3000" advTm="2916">
        <p14:shred/>
      </p:transition>
    </mc:Choice>
    <mc:Fallback>
      <p:transition spd="slow" advTm="291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5000"/>
            <a:alpha val="9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1524000" y="452307"/>
            <a:ext cx="9144000" cy="1424017"/>
          </a:xfrm>
        </p:spPr>
        <p:txBody>
          <a:bodyPr/>
          <a:lstStyle/>
          <a:p>
            <a:r>
              <a:rPr lang="en-US" dirty="0"/>
              <a:t>INCREASING CAPACITY OF LITHIUM-ION BATTERY</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a:xfrm>
            <a:off x="197808" y="5403381"/>
            <a:ext cx="11796383" cy="730634"/>
          </a:xfrm>
        </p:spPr>
        <p:txBody>
          <a:bodyPr vert="horz" lIns="91440" tIns="45720" rIns="91440" bIns="45720" rtlCol="0" anchor="t">
            <a:noAutofit/>
          </a:bodyPr>
          <a:lstStyle/>
          <a:p>
            <a:pPr marL="342900" indent="-342900">
              <a:buChar char="•"/>
            </a:pPr>
            <a:r>
              <a:rPr lang="en-US" sz="2000" b="1" i="1" dirty="0">
                <a:latin typeface="3ds Condensed Light" panose="02000503020000020004" pitchFamily="2" charset="0"/>
                <a:ea typeface="Cascadia Code SemiBold" panose="020B0609020000020004" pitchFamily="49" charset="0"/>
                <a:cs typeface="Cascadia Code SemiBold" panose="020B0609020000020004" pitchFamily="49" charset="0"/>
              </a:rPr>
              <a:t>By using Silicon dioxide coated with carbon</a:t>
            </a:r>
            <a:r>
              <a:rPr lang="en-US" sz="2000" dirty="0">
                <a:latin typeface="3ds Condensed Light" panose="02000503020000020004" pitchFamily="2" charset="0"/>
                <a:ea typeface="Cascadia Code SemiBold" panose="020B0609020000020004" pitchFamily="49" charset="0"/>
                <a:cs typeface="Cascadia Code SemiBold" panose="020B0609020000020004" pitchFamily="49" charset="0"/>
              </a:rPr>
              <a:t> for anode material due to its expansion volume which is lowest among all strategies, that is only 100%</a:t>
            </a:r>
            <a:endParaRPr lang="en-US" dirty="0">
              <a:latin typeface="3ds Condensed Light" panose="02000503020000020004" pitchFamily="2" charset="0"/>
              <a:ea typeface="Cascadia Code SemiBold" panose="020B0609020000020004" pitchFamily="49" charset="0"/>
              <a:cs typeface="Cascadia Code SemiBold" panose="020B0609020000020004" pitchFamily="49" charset="0"/>
            </a:endParaRPr>
          </a:p>
          <a:p>
            <a:pPr marL="342900" indent="-342900" algn="l">
              <a:buChar char="•"/>
            </a:pPr>
            <a:endParaRPr lang="en-US" dirty="0">
              <a:latin typeface="3ds Condensed Light" panose="02000503020000020004" pitchFamily="2" charset="0"/>
              <a:ea typeface="Cascadia Code SemiBold" panose="020B0609020000020004" pitchFamily="49" charset="0"/>
              <a:cs typeface="Cascadia Code SemiBold" panose="020B0609020000020004" pitchFamily="49" charset="0"/>
            </a:endParaRPr>
          </a:p>
        </p:txBody>
      </p:sp>
      <p:pic>
        <p:nvPicPr>
          <p:cNvPr id="10" name="Picture 9" descr="A diagram of carbon dioxide&#10;&#10;Description automatically generated">
            <a:extLst>
              <a:ext uri="{FF2B5EF4-FFF2-40B4-BE49-F238E27FC236}">
                <a16:creationId xmlns:a16="http://schemas.microsoft.com/office/drawing/2014/main" id="{5FB2C723-135B-117C-0AA1-C8BCCAD8B53E}"/>
              </a:ext>
            </a:extLst>
          </p:cNvPr>
          <p:cNvPicPr>
            <a:picLocks noChangeAspect="1"/>
          </p:cNvPicPr>
          <p:nvPr/>
        </p:nvPicPr>
        <p:blipFill>
          <a:blip r:embed="rId2"/>
          <a:stretch>
            <a:fillRect/>
          </a:stretch>
        </p:blipFill>
        <p:spPr>
          <a:xfrm>
            <a:off x="2718707" y="1933592"/>
            <a:ext cx="5001986" cy="3048085"/>
          </a:xfrm>
          <a:prstGeom prst="rect">
            <a:avLst/>
          </a:prstGeom>
        </p:spPr>
      </p:pic>
      <p:sp>
        <p:nvSpPr>
          <p:cNvPr id="11" name="Footer Placeholder 3">
            <a:extLst>
              <a:ext uri="{FF2B5EF4-FFF2-40B4-BE49-F238E27FC236}">
                <a16:creationId xmlns:a16="http://schemas.microsoft.com/office/drawing/2014/main" id="{12CB3049-6B3C-C9F6-9109-A39067CC88EC}"/>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2472331414"/>
      </p:ext>
    </p:extLst>
  </p:cSld>
  <p:clrMapOvr>
    <a:masterClrMapping/>
  </p:clrMapOvr>
  <mc:AlternateContent xmlns:mc="http://schemas.openxmlformats.org/markup-compatibility/2006">
    <mc:Choice xmlns:p14="http://schemas.microsoft.com/office/powerpoint/2010/main" Requires="p14">
      <p:transition spd="slow" p14:dur="1400" advTm="4996">
        <p14:ripple/>
      </p:transition>
    </mc:Choice>
    <mc:Fallback>
      <p:transition spd="slow" advTm="499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110169" y="158524"/>
            <a:ext cx="11319830" cy="1525006"/>
          </a:xfrm>
        </p:spPr>
        <p:txBody>
          <a:bodyPr/>
          <a:lstStyle/>
          <a:p>
            <a:r>
              <a:rPr lang="en-US" dirty="0"/>
              <a:t>BY use of dynamos to recharge battery on the go</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a:xfrm>
            <a:off x="5905500" y="2514951"/>
            <a:ext cx="6003471" cy="3217844"/>
          </a:xfrm>
        </p:spPr>
        <p:txBody>
          <a:bodyPr vert="horz" lIns="91440" tIns="45720" rIns="91440" bIns="45720" rtlCol="0" anchor="t">
            <a:noAutofit/>
          </a:bodyPr>
          <a:lstStyle/>
          <a:p>
            <a:pPr marL="342900" indent="-342900">
              <a:buChar char="•"/>
            </a:pPr>
            <a:r>
              <a:rPr lang="en-US" dirty="0">
                <a:latin typeface="3ds Condensed Light" panose="02000503020000020004" pitchFamily="2" charset="0"/>
                <a:ea typeface="Cascadia Code SemiBold" panose="020B0609020000020004" pitchFamily="49" charset="0"/>
                <a:cs typeface="Cascadia Code SemiBold" panose="020B0609020000020004" pitchFamily="49" charset="0"/>
              </a:rPr>
              <a:t>Conversion of the Kinetic Energy of the rotation of the motor into electrical energy recharging the battery by the use of electric generators known as “dynamos” coupled to the motor assembly. This is based on Faraday's law of electromagnetic induction. Where changing in the magnetic flux due to rotation of the dynamo induces an emf which can then be used to store electric energy in the battery thereby recharging it.</a:t>
            </a:r>
          </a:p>
          <a:p>
            <a:pPr marL="342900" indent="-342900">
              <a:buChar char="•"/>
            </a:pPr>
            <a:endParaRPr lang="en-US" dirty="0">
              <a:latin typeface="3ds Condensed Light" panose="02000503020000020004" pitchFamily="2" charset="0"/>
              <a:ea typeface="Cascadia Code SemiBold" panose="020B0609020000020004" pitchFamily="49" charset="0"/>
              <a:cs typeface="Cascadia Code SemiBold" panose="020B0609020000020004" pitchFamily="49" charset="0"/>
            </a:endParaRPr>
          </a:p>
        </p:txBody>
      </p:sp>
      <p:pic>
        <p:nvPicPr>
          <p:cNvPr id="12" name="Picture 11" descr="A colorful logo with a lightning bolt&#10;&#10;Description automatically generated with medium confidence">
            <a:extLst>
              <a:ext uri="{FF2B5EF4-FFF2-40B4-BE49-F238E27FC236}">
                <a16:creationId xmlns:a16="http://schemas.microsoft.com/office/drawing/2014/main" id="{38F63E71-3276-CCA4-2762-B66EB1BF5811}"/>
              </a:ext>
            </a:extLst>
          </p:cNvPr>
          <p:cNvPicPr>
            <a:picLocks noChangeAspect="1"/>
          </p:cNvPicPr>
          <p:nvPr/>
        </p:nvPicPr>
        <p:blipFill>
          <a:blip r:embed="rId2"/>
          <a:stretch>
            <a:fillRect/>
          </a:stretch>
        </p:blipFill>
        <p:spPr>
          <a:xfrm>
            <a:off x="734785" y="2376103"/>
            <a:ext cx="4691743" cy="3217844"/>
          </a:xfrm>
          <a:prstGeom prst="rect">
            <a:avLst/>
          </a:prstGeom>
        </p:spPr>
      </p:pic>
      <p:sp>
        <p:nvSpPr>
          <p:cNvPr id="4" name="Footer Placeholder 3">
            <a:extLst>
              <a:ext uri="{FF2B5EF4-FFF2-40B4-BE49-F238E27FC236}">
                <a16:creationId xmlns:a16="http://schemas.microsoft.com/office/drawing/2014/main" id="{0A8DBC3E-CF25-68CD-3991-E3878749177F}"/>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2848730760"/>
      </p:ext>
    </p:extLst>
  </p:cSld>
  <p:clrMapOvr>
    <a:masterClrMapping/>
  </p:clrMapOvr>
  <mc:AlternateContent xmlns:mc="http://schemas.openxmlformats.org/markup-compatibility/2006">
    <mc:Choice xmlns:p14="http://schemas.microsoft.com/office/powerpoint/2010/main" Requires="p14">
      <p:transition spd="slow" p14:dur="4000" advTm="8993">
        <p14:vortex dir="r"/>
      </p:transition>
    </mc:Choice>
    <mc:Fallback>
      <p:transition spd="slow" advTm="899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110169" y="158524"/>
            <a:ext cx="11319830" cy="1525006"/>
          </a:xfrm>
        </p:spPr>
        <p:txBody>
          <a:bodyPr/>
          <a:lstStyle/>
          <a:p>
            <a:r>
              <a:rPr lang="en-US" dirty="0"/>
              <a:t>BY use of dynamos to recharge battery on the go</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a:xfrm>
            <a:off x="110169" y="4604657"/>
            <a:ext cx="11979998" cy="1959560"/>
          </a:xfrm>
        </p:spPr>
        <p:txBody>
          <a:bodyPr vert="horz" lIns="91440" tIns="45720" rIns="91440" bIns="45720" rtlCol="0" anchor="t">
            <a:noAutofit/>
          </a:bodyPr>
          <a:lstStyle/>
          <a:p>
            <a:endParaRPr lang="en-US" sz="2000" dirty="0">
              <a:latin typeface="3ds Condensed Light" panose="02000503020000020004" pitchFamily="2" charset="0"/>
              <a:ea typeface="Cascadia Code SemiBold" panose="020B0609020000020004" pitchFamily="49" charset="0"/>
              <a:cs typeface="Cascadia Code SemiBold" panose="020B0609020000020004" pitchFamily="49" charset="0"/>
            </a:endParaRPr>
          </a:p>
          <a:p>
            <a:pPr marL="342900" indent="-342900">
              <a:buChar char="•"/>
            </a:pPr>
            <a:r>
              <a:rPr lang="en-US" sz="2000" dirty="0">
                <a:latin typeface="3ds Condensed Light" panose="02000503020000020004" pitchFamily="2" charset="0"/>
                <a:ea typeface="Cascadia Code SemiBold" panose="020B0609020000020004" pitchFamily="49" charset="0"/>
                <a:cs typeface="Cascadia Code SemiBold" panose="020B0609020000020004" pitchFamily="49" charset="0"/>
              </a:rPr>
              <a:t>We can use three dynamos instead of just one, that is one in the front wheel, one in the rear and the third one coupled to the motor to maximize the recharging rate in 2 wheelers. Although this is not yet a cost-effective method for the low-end vehicles, we can surely implement it in the heavy-duty vehicles or sports bikes and test the usage in the real world. This would help us to gain valuable insights to implement the same for low-end vehicles in the future.</a:t>
            </a:r>
          </a:p>
        </p:txBody>
      </p:sp>
      <p:pic>
        <p:nvPicPr>
          <p:cNvPr id="14" name="Picture 13" descr="A close-up of a mechanical device&#10;&#10;Description automatically generated">
            <a:extLst>
              <a:ext uri="{FF2B5EF4-FFF2-40B4-BE49-F238E27FC236}">
                <a16:creationId xmlns:a16="http://schemas.microsoft.com/office/drawing/2014/main" id="{D3797D6E-A9B0-E299-CDB8-F69A86F9C746}"/>
              </a:ext>
            </a:extLst>
          </p:cNvPr>
          <p:cNvPicPr>
            <a:picLocks noChangeAspect="1"/>
          </p:cNvPicPr>
          <p:nvPr/>
        </p:nvPicPr>
        <p:blipFill>
          <a:blip r:embed="rId3"/>
          <a:stretch>
            <a:fillRect/>
          </a:stretch>
        </p:blipFill>
        <p:spPr>
          <a:xfrm>
            <a:off x="1046668" y="1285147"/>
            <a:ext cx="9446832" cy="3738201"/>
          </a:xfrm>
          <a:prstGeom prst="rect">
            <a:avLst/>
          </a:prstGeom>
        </p:spPr>
      </p:pic>
      <p:sp>
        <p:nvSpPr>
          <p:cNvPr id="4" name="Footer Placeholder 3">
            <a:extLst>
              <a:ext uri="{FF2B5EF4-FFF2-40B4-BE49-F238E27FC236}">
                <a16:creationId xmlns:a16="http://schemas.microsoft.com/office/drawing/2014/main" id="{2283B918-CF59-3AC1-D57C-930796493788}"/>
              </a:ext>
            </a:extLst>
          </p:cNvPr>
          <p:cNvSpPr txBox="1">
            <a:spLocks/>
          </p:cNvSpPr>
          <p:nvPr/>
        </p:nvSpPr>
        <p:spPr>
          <a:xfrm>
            <a:off x="466344" y="6190488"/>
            <a:ext cx="2331720" cy="274320"/>
          </a:xfrm>
          <a:prstGeom prst="rect">
            <a:avLst/>
          </a:prstGeom>
        </p:spPr>
        <p:txBody>
          <a:bodyPr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lumMod val="95000"/>
                  </a:schemeClr>
                </a:solidFill>
                <a:latin typeface="3ds Light" panose="02000503020000020004" pitchFamily="2" charset="0"/>
              </a:rPr>
              <a:t>TEAM: Punishers</a:t>
            </a:r>
          </a:p>
        </p:txBody>
      </p:sp>
    </p:spTree>
    <p:extLst>
      <p:ext uri="{BB962C8B-B14F-4D97-AF65-F5344CB8AC3E}">
        <p14:creationId xmlns:p14="http://schemas.microsoft.com/office/powerpoint/2010/main" val="191917751"/>
      </p:ext>
    </p:extLst>
  </p:cSld>
  <p:clrMapOvr>
    <a:masterClrMapping/>
  </p:clrMapOvr>
  <mc:AlternateContent xmlns:mc="http://schemas.openxmlformats.org/markup-compatibility/2006">
    <mc:Choice xmlns:p14="http://schemas.microsoft.com/office/powerpoint/2010/main" Requires="p14">
      <p:transition spd="slow" p14:dur="3000" advTm="5063">
        <p14:shred/>
      </p:transition>
    </mc:Choice>
    <mc:Fallback>
      <p:transition spd="slow" advTm="5063">
        <p:fade/>
      </p:transition>
    </mc:Fallback>
  </mc:AlternateContent>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7D3F39C-BF91-4BCD-B227-7E5E95378A11}">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2.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8B8ECF1-2A9D-464C-AFE8-2B3295D0BF9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486</TotalTime>
  <Words>886</Words>
  <Application>Microsoft Office PowerPoint</Application>
  <PresentationFormat>Widescreen</PresentationFormat>
  <Paragraphs>75</Paragraphs>
  <Slides>18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3ds Condensed Light</vt:lpstr>
      <vt:lpstr>3ds Light</vt:lpstr>
      <vt:lpstr>Arial</vt:lpstr>
      <vt:lpstr>Arial Black</vt:lpstr>
      <vt:lpstr>Bahnschrift SemiBold</vt:lpstr>
      <vt:lpstr>Calibri</vt:lpstr>
      <vt:lpstr>Courier New</vt:lpstr>
      <vt:lpstr>Rockwell Nova Light</vt:lpstr>
      <vt:lpstr>Segoe UI Light</vt:lpstr>
      <vt:lpstr>Tw Cen MT</vt:lpstr>
      <vt:lpstr>Office Theme</vt:lpstr>
      <vt:lpstr>Empowering Sustainable Mobility</vt:lpstr>
      <vt:lpstr>PowerPoint Presentation</vt:lpstr>
      <vt:lpstr>POWER BANK</vt:lpstr>
      <vt:lpstr>POWER BANK</vt:lpstr>
      <vt:lpstr>INCREASING CAPACITY OF LITHIUM-ION BATTERY</vt:lpstr>
      <vt:lpstr>INCREASING CAPACITY OF LITHIUM-ION BATTERY</vt:lpstr>
      <vt:lpstr>INCREASING CAPACITY OF LITHIUM-ION BATTERY</vt:lpstr>
      <vt:lpstr>BY use of dynamos to recharge battery on the go</vt:lpstr>
      <vt:lpstr>BY use of dynamos to recharge battery on the go</vt:lpstr>
      <vt:lpstr>OPTIMIZING DESIGN</vt:lpstr>
      <vt:lpstr>OPTIMIZING DESIGN</vt:lpstr>
      <vt:lpstr>FOLDABLE SOLAR CHARGER</vt:lpstr>
      <vt:lpstr>FOLDABLE SOLAR CHARGER</vt:lpstr>
      <vt:lpstr>PIEZOELECTRIC TYRES</vt:lpstr>
      <vt:lpstr>PIEZOELECTRIC TYRES</vt:lpstr>
      <vt:lpstr>SUMMARy</vt:lpstr>
      <vt:lpstr>TEAM PUNISHERS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INVESTING &amp; TRADING</dc:title>
  <dc:creator>Maniacal Danger</dc:creator>
  <cp:lastModifiedBy>Maniacal Danger</cp:lastModifiedBy>
  <cp:revision>3</cp:revision>
  <dcterms:created xsi:type="dcterms:W3CDTF">2024-02-03T04:53:26Z</dcterms:created>
  <dcterms:modified xsi:type="dcterms:W3CDTF">2024-02-04T08:59:09Z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